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6"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2DEE49-3AA6-4BA4-BBCE-0F79123E27B5}">
          <p14:sldIdLst>
            <p14:sldId id="256"/>
          </p14:sldIdLst>
        </p14:section>
        <p14:section name="Donor Type" id="{E9934C3F-808C-4AAC-89DE-B02F763F2187}">
          <p14:sldIdLst/>
        </p14:section>
        <p14:section name="Graft Source" id="{CE023CAA-B9C6-44C2-92F8-3434E0356B9D}">
          <p14:sldIdLst/>
        </p14:section>
        <p14:section name="Haploidentical Donor" id="{650F5036-74DA-4DF5-B227-EAB9E97DFD45}">
          <p14:sldIdLst/>
        </p14:section>
        <p14:section name="Mismatched Unrelated Donor" id="{9F92BBFD-913A-4F70-9CAB-248885BC3CA3}">
          <p14:sldIdLst/>
        </p14:section>
        <p14:section name="GVHD Prophylaxis" id="{9EED8F97-B568-459B-80A2-B9A7D1456D7D}">
          <p14:sldIdLst/>
        </p14:section>
        <p14:section name="Recipient Age" id="{94EC58AE-51F4-45C0-BB1A-FED52F2228F8}">
          <p14:sldIdLst/>
        </p14:section>
        <p14:section name="Disease" id="{15E24DF8-2B53-46C4-A461-4042E00EA9A2}">
          <p14:sldIdLst/>
        </p14:section>
        <p14:section name="Cause of Death" id="{9E0557DE-B31B-4F3D-86D7-A74A99647ACF}">
          <p14:sldIdLst/>
        </p14:section>
        <p14:section name="Conditioning Regimen" id="{CAF6F899-3852-497B-90B3-92271087B63F}">
          <p14:sldIdLst/>
        </p14:section>
        <p14:section name="Race and Ethnicity" id="{27648F2B-0648-48D4-9089-8675F5CC0BC5}">
          <p14:sldIdLst>
            <p14:sldId id="309"/>
            <p14:sldId id="310"/>
            <p14:sldId id="311"/>
            <p14:sldId id="312"/>
            <p14:sldId id="313"/>
            <p14:sldId id="314"/>
            <p14:sldId id="315"/>
            <p14:sldId id="316"/>
            <p14:sldId id="317"/>
          </p14:sldIdLst>
        </p14:section>
        <p14:section name="Race" id="{1B0B4E5B-822F-43B0-91B1-9C2BFA23C006}">
          <p14:sldIdLst>
            <p14:sldId id="318"/>
            <p14:sldId id="319"/>
            <p14:sldId id="320"/>
            <p14:sldId id="321"/>
            <p14:sldId id="322"/>
            <p14:sldId id="323"/>
            <p14:sldId id="324"/>
          </p14:sldIdLst>
        </p14:section>
        <p14:section name="Survival Outcomes - AML" id="{454F8E12-3CDE-4786-B9EB-4C57A36441B4}">
          <p14:sldIdLst/>
        </p14:section>
        <p14:section name="Survival Outcomes - MDS" id="{CBC0C709-0134-4536-9604-D5D883E8E346}">
          <p14:sldIdLst/>
        </p14:section>
        <p14:section name="Survival Outcomes - MPN" id="{4EA269F4-256F-4082-9F50-905FD27A7449}">
          <p14:sldIdLst/>
        </p14:section>
        <p14:section name="Survival Outcomes - ALL" id="{5DE4069A-8A64-4DC5-BBDF-8460EBE0515A}">
          <p14:sldIdLst/>
        </p14:section>
        <p14:section name="Survival Outcomes - CML" id="{A88E9440-A4D7-4CB7-85CC-5522DE18F96A}">
          <p14:sldIdLst/>
        </p14:section>
        <p14:section name="Survival Outcomes - CLL" id="{9FAB0DB9-A67D-432A-9625-5DDB7F126545}">
          <p14:sldIdLst/>
        </p14:section>
        <p14:section name="Survival Outcomes - SAA" id="{2752CF6C-2DD5-4315-A89D-9D6873537ABE}">
          <p14:sldIdLst/>
        </p14:section>
        <p14:section name="Survival Outcomes - HL" id="{310B21E3-D69B-47B9-92CA-04BF764A3AAD}">
          <p14:sldIdLst/>
        </p14:section>
        <p14:section name="Survival Outcomes - FL" id="{B10351C5-87C4-4BF8-AC53-8992EB0FDF9D}">
          <p14:sldIdLst/>
        </p14:section>
        <p14:section name="Survival Outcomes - DLBCL" id="{A158F29A-51BB-44EB-9D21-CE9AA6B9BD29}">
          <p14:sldIdLst/>
        </p14:section>
        <p14:section name="Survival Outcomes - MCL" id="{C6D6F61C-F9E6-45A5-BE65-7FF296C2A58F}">
          <p14:sldIdLst/>
        </p14:section>
        <p14:section name="Survival Outcomes - PCDs" id="{3EE3789F-FDB0-4C3C-AD99-83EA78B5FABE}">
          <p14:sldIdLst/>
        </p14:section>
        <p14:section name="Survival Outcomes - MM" id="{A51812ED-FAF7-4861-9D2C-75DF0D6308E9}">
          <p14:sldIdLst/>
        </p14:section>
        <p14:section name="Survival Outcomes - Race and Ethnicity - AML" id="{D54FD798-122C-4DCE-B350-76256F3B1EAD}">
          <p14:sldIdLst/>
        </p14:section>
        <p14:section name="Survival Outcomes - Race and Ethnicity - MDS" id="{AA3CB197-CF13-434F-9BAA-03E95E1BA591}">
          <p14:sldIdLst/>
        </p14:section>
        <p14:section name="Survival Outcomes - Race and Ethnicity - ALL" id="{DC5939EC-82C3-4476-9F41-CAD35A726DBB}">
          <p14:sldIdLst/>
        </p14:section>
        <p14:section name="Survival Outcomes - Race and Ethnicity - HL" id="{89506195-E735-4667-9BAF-AD2FC97D8611}">
          <p14:sldIdLst/>
        </p14:section>
        <p14:section name="Survival Outcomes - Race and Ethnicity - DLBCL" id="{36C94AE0-0526-49CD-BAB6-CBC37FCE9326}">
          <p14:sldIdLst/>
        </p14:section>
        <p14:section name="Survival Outcomes - Race and Ethnicity - MM" id="{42DC7DA7-CEA8-4AE6-AA45-ED8ED3FCE7F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DFD7A-1413-4E3B-A558-52719C5F3F0A}" v="27" dt="2022-04-04T20:31:43.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5100" autoAdjust="0"/>
  </p:normalViewPr>
  <p:slideViewPr>
    <p:cSldViewPr snapToGrid="0">
      <p:cViewPr varScale="1">
        <p:scale>
          <a:sx n="72" d="100"/>
          <a:sy n="72" d="100"/>
        </p:scale>
        <p:origin x="2034"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569B4-AD8A-49FA-B329-5E68A414786F}"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5D594-5E7C-46B0-946A-0E8277B8D201}" type="slidenum">
              <a:rPr lang="en-US" smtClean="0"/>
              <a:t>‹#›</a:t>
            </a:fld>
            <a:endParaRPr lang="en-US"/>
          </a:p>
        </p:txBody>
      </p:sp>
    </p:spTree>
    <p:extLst>
      <p:ext uri="{BB962C8B-B14F-4D97-AF65-F5344CB8AC3E}">
        <p14:creationId xmlns:p14="http://schemas.microsoft.com/office/powerpoint/2010/main" val="368927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600"/>
              </a:spcBef>
            </a:pPr>
            <a:r>
              <a:rPr lang="en-US" sz="1200" b="1" dirty="0"/>
              <a:t>INTRODUCTION: </a:t>
            </a:r>
            <a:r>
              <a:rPr lang="en-US" sz="1200" dirty="0"/>
              <a:t>The Summary Slides are an annual report on data submitted to the CIBMTR by centers in US and describe</a:t>
            </a:r>
            <a:r>
              <a:rPr lang="en-US" sz="1200" baseline="0" dirty="0"/>
              <a:t>s information related to practices and general survival outcomes after hematopoietic cell transplantation</a:t>
            </a:r>
            <a:r>
              <a:rPr lang="en-US" sz="1200" dirty="0"/>
              <a:t>. The current edition</a:t>
            </a:r>
            <a:r>
              <a:rPr lang="en-US" sz="1200" baseline="0" dirty="0"/>
              <a:t> includes transplants performed </a:t>
            </a:r>
            <a:r>
              <a:rPr lang="en-US" sz="1200" baseline="0" dirty="0">
                <a:highlight>
                  <a:srgbClr val="FFFF00"/>
                </a:highlight>
              </a:rPr>
              <a:t>prior </a:t>
            </a:r>
            <a:r>
              <a:rPr lang="en-US" sz="1200" baseline="0">
                <a:solidFill>
                  <a:srgbClr val="FF0000"/>
                </a:solidFill>
                <a:highlight>
                  <a:srgbClr val="FFFF00"/>
                </a:highlight>
              </a:rPr>
              <a:t>to 2021.</a:t>
            </a:r>
            <a:endParaRPr lang="en-US" sz="1200" dirty="0">
              <a:solidFill>
                <a:srgbClr val="FF0000"/>
              </a:solidFill>
              <a:highlight>
                <a:srgbClr val="FFFF00"/>
              </a:highlight>
            </a:endParaRPr>
          </a:p>
          <a:p>
            <a:pPr>
              <a:lnSpc>
                <a:spcPct val="80000"/>
              </a:lnSpc>
              <a:spcBef>
                <a:spcPts val="600"/>
              </a:spcBef>
            </a:pPr>
            <a:endParaRPr lang="en-US" sz="1200" dirty="0">
              <a:solidFill>
                <a:srgbClr val="FF0000"/>
              </a:solidFill>
              <a:highlight>
                <a:srgbClr val="FFFF00"/>
              </a:highlight>
            </a:endParaRPr>
          </a:p>
          <a:p>
            <a:pPr>
              <a:lnSpc>
                <a:spcPct val="80000"/>
              </a:lnSpc>
              <a:spcBef>
                <a:spcPts val="600"/>
              </a:spcBef>
            </a:pPr>
            <a:r>
              <a:rPr lang="en-US" sz="1200" dirty="0">
                <a:solidFill>
                  <a:srgbClr val="FF0000"/>
                </a:solidFill>
                <a:highlight>
                  <a:srgbClr val="FFFF00"/>
                </a:highlight>
              </a:rPr>
              <a:t>Slides 2 to 69 exhibit data on frequency of transplants according to transplant type, donor, patient age, graft source, GVHD prophylaxis, disease, causes of death, conditioning regimen, and race and/or ethnicity. All frequencies represent first autologous and allogeneic transplants registered with the CIBMTR during the period. </a:t>
            </a:r>
          </a:p>
          <a:p>
            <a:pPr>
              <a:lnSpc>
                <a:spcPct val="80000"/>
              </a:lnSpc>
              <a:spcBef>
                <a:spcPts val="600"/>
              </a:spcBef>
            </a:pPr>
            <a:endParaRPr lang="en-US" sz="1200" dirty="0">
              <a:solidFill>
                <a:srgbClr val="FF0000"/>
              </a:solidFill>
              <a:highlight>
                <a:srgbClr val="FFFF00"/>
              </a:highlight>
            </a:endParaRPr>
          </a:p>
          <a:p>
            <a:pPr>
              <a:lnSpc>
                <a:spcPct val="80000"/>
              </a:lnSpc>
              <a:spcBef>
                <a:spcPts val="600"/>
              </a:spcBef>
            </a:pPr>
            <a:r>
              <a:rPr lang="en-US" sz="1200" b="0" i="0" u="none" baseline="0" dirty="0">
                <a:solidFill>
                  <a:srgbClr val="FF0000"/>
                </a:solidFill>
                <a:highlight>
                  <a:srgbClr val="FFFF00"/>
                </a:highlight>
              </a:rPr>
              <a:t>Slides 70 to 113 include overall survival outcomes according to age, donor type, disease, disease status, year of transplant, and race and ethnicity. Comparisons across survival curves are univariate and do not adjust for all potentially important factors; consequently, results should be interpreted cautiously. </a:t>
            </a:r>
          </a:p>
          <a:p>
            <a:pPr>
              <a:lnSpc>
                <a:spcPct val="80000"/>
              </a:lnSpc>
              <a:spcBef>
                <a:spcPts val="600"/>
              </a:spcBef>
            </a:pPr>
            <a:endParaRPr lang="en-US" sz="1200" dirty="0"/>
          </a:p>
          <a:p>
            <a:pPr marL="171450" indent="-171450">
              <a:lnSpc>
                <a:spcPct val="80000"/>
              </a:lnSpc>
              <a:spcBef>
                <a:spcPts val="600"/>
              </a:spcBef>
              <a:buFont typeface="Arial" panose="020B0604020202020204" pitchFamily="34" charset="0"/>
              <a:buChar char="•"/>
            </a:pPr>
            <a:r>
              <a:rPr lang="en-US" sz="1200" b="1" dirty="0"/>
              <a:t>Acute myelogenous leukemia </a:t>
            </a:r>
            <a:r>
              <a:rPr lang="en-US" sz="1200" dirty="0"/>
              <a:t>(AML), and </a:t>
            </a:r>
            <a:r>
              <a:rPr lang="en-US" sz="1200" b="1" dirty="0"/>
              <a:t>acute lymphocytic leukemia </a:t>
            </a:r>
            <a:r>
              <a:rPr lang="en-US" sz="1200" dirty="0"/>
              <a:t>(ALL) have disease status at HCT classified as CR1, CR2+ (2nd or subsequent complete remission) and relapse/ never in CR (includes primary induction failure). </a:t>
            </a:r>
          </a:p>
          <a:p>
            <a:pPr marL="171450" indent="-171450">
              <a:lnSpc>
                <a:spcPct val="80000"/>
              </a:lnSpc>
              <a:spcBef>
                <a:spcPts val="600"/>
              </a:spcBef>
              <a:buFont typeface="Arial" panose="020B0604020202020204" pitchFamily="34" charset="0"/>
              <a:buChar char="•"/>
            </a:pPr>
            <a:r>
              <a:rPr lang="en-US" sz="1200" b="1" dirty="0"/>
              <a:t>Myelodysplastic syndromes </a:t>
            </a:r>
            <a:r>
              <a:rPr lang="en-US" sz="1200" dirty="0"/>
              <a:t>(MDS) stage is divided into </a:t>
            </a:r>
          </a:p>
          <a:p>
            <a:pPr marL="628650" lvl="1" indent="-171450">
              <a:lnSpc>
                <a:spcPct val="80000"/>
              </a:lnSpc>
              <a:spcBef>
                <a:spcPts val="600"/>
              </a:spcBef>
              <a:buFont typeface="Arial" panose="020B0604020202020204" pitchFamily="34" charset="0"/>
              <a:buChar char="•"/>
            </a:pPr>
            <a:r>
              <a:rPr lang="en-US" sz="1200" dirty="0"/>
              <a:t>Low risk </a:t>
            </a:r>
            <a:r>
              <a:rPr lang="en-US" b="0" i="0" dirty="0">
                <a:solidFill>
                  <a:srgbClr val="333333"/>
                </a:solidFill>
                <a:effectLst/>
                <a:latin typeface="Proxima Nova Regular"/>
              </a:rPr>
              <a:t>(refractory anemia [RA] or refractory anemia with ringed </a:t>
            </a:r>
            <a:r>
              <a:rPr lang="en-US" b="0" i="0" dirty="0" err="1">
                <a:solidFill>
                  <a:srgbClr val="333333"/>
                </a:solidFill>
                <a:effectLst/>
                <a:latin typeface="Proxima Nova Regular"/>
              </a:rPr>
              <a:t>sideroblasts</a:t>
            </a:r>
            <a:r>
              <a:rPr lang="en-US" b="0" i="0" dirty="0">
                <a:solidFill>
                  <a:srgbClr val="333333"/>
                </a:solidFill>
                <a:effectLst/>
                <a:latin typeface="Proxima Nova Regular"/>
              </a:rPr>
              <a:t> [RARS], refractory cytopenia with </a:t>
            </a:r>
            <a:r>
              <a:rPr lang="en-US" b="0" i="0" dirty="0" err="1">
                <a:solidFill>
                  <a:srgbClr val="333333"/>
                </a:solidFill>
                <a:effectLst/>
                <a:latin typeface="Proxima Nova Regular"/>
              </a:rPr>
              <a:t>unilineage</a:t>
            </a:r>
            <a:r>
              <a:rPr lang="en-US" b="0" i="0" dirty="0">
                <a:solidFill>
                  <a:srgbClr val="333333"/>
                </a:solidFill>
                <a:effectLst/>
                <a:latin typeface="Proxima Nova Regular"/>
              </a:rPr>
              <a:t> dysplasia [RCUD], refractory cytopenia with multilineage dysplasia [RCMD], MDS with isolated del(5q)) </a:t>
            </a:r>
          </a:p>
          <a:p>
            <a:pPr marL="628650" lvl="1" indent="-171450">
              <a:lnSpc>
                <a:spcPct val="80000"/>
              </a:lnSpc>
              <a:spcBef>
                <a:spcPts val="600"/>
              </a:spcBef>
              <a:buFont typeface="Arial" panose="020B0604020202020204" pitchFamily="34" charset="0"/>
              <a:buChar char="•"/>
            </a:pPr>
            <a:r>
              <a:rPr lang="en-US" b="0" i="0" dirty="0">
                <a:solidFill>
                  <a:srgbClr val="333333"/>
                </a:solidFill>
                <a:effectLst/>
                <a:latin typeface="Proxima Nova Regular"/>
              </a:rPr>
              <a:t>High risk (refractory anemia with excess blasts [RAEB] or chronic myelomonocytic leukemia [CMML]) disease).</a:t>
            </a:r>
            <a:endParaRPr lang="en-US" sz="1200" dirty="0"/>
          </a:p>
          <a:p>
            <a:pPr marL="171450" indent="-171450">
              <a:lnSpc>
                <a:spcPct val="80000"/>
              </a:lnSpc>
              <a:spcBef>
                <a:spcPts val="600"/>
              </a:spcBef>
              <a:buFont typeface="Arial" panose="020B0604020202020204" pitchFamily="34" charset="0"/>
              <a:buChar char="•"/>
            </a:pPr>
            <a:r>
              <a:rPr lang="en-US" sz="1200" b="1" dirty="0"/>
              <a:t>Myeloproliferative</a:t>
            </a:r>
            <a:r>
              <a:rPr lang="en-US" sz="1200" b="1" baseline="0" dirty="0"/>
              <a:t> neoplasms </a:t>
            </a:r>
            <a:r>
              <a:rPr lang="en-US" sz="1200" baseline="0" dirty="0"/>
              <a:t>(MPN) include myelofibrosis, polycythemia vera, essential thrombocythemia, chronic myelomonocytic leukemia, chronic myeloproliferative disease-unclassifiable, chronic neutrophilic leukemia, chronic eosinophilic leukemia and MPN-not otherwise specified. </a:t>
            </a:r>
          </a:p>
          <a:p>
            <a:pPr marL="171450" indent="-171450">
              <a:lnSpc>
                <a:spcPct val="80000"/>
              </a:lnSpc>
              <a:spcBef>
                <a:spcPts val="600"/>
              </a:spcBef>
              <a:buFont typeface="Arial" panose="020B0604020202020204" pitchFamily="34" charset="0"/>
              <a:buChar char="•"/>
            </a:pPr>
            <a:r>
              <a:rPr lang="en-US" sz="1200" b="1" dirty="0"/>
              <a:t>Chronic myelogenous leukemia </a:t>
            </a:r>
            <a:r>
              <a:rPr lang="en-US" sz="1200" dirty="0"/>
              <a:t>(CML) have disease stage classified as </a:t>
            </a:r>
            <a:r>
              <a:rPr lang="en-US" sz="1200" kern="1200" dirty="0">
                <a:solidFill>
                  <a:schemeClr val="tx1"/>
                </a:solidFill>
                <a:effectLst/>
                <a:latin typeface="+mn-lt"/>
                <a:ea typeface="+mn-ea"/>
                <a:cs typeface="+mn-cs"/>
              </a:rPr>
              <a:t>hematologic CR, chronic phase, accelerated phase or blast crisis</a:t>
            </a:r>
            <a:r>
              <a:rPr lang="en-US" sz="1200" dirty="0"/>
              <a:t>. </a:t>
            </a:r>
          </a:p>
          <a:p>
            <a:pPr marL="171450" indent="-171450">
              <a:lnSpc>
                <a:spcPct val="80000"/>
              </a:lnSpc>
              <a:spcBef>
                <a:spcPts val="600"/>
              </a:spcBef>
              <a:buFont typeface="Arial" panose="020B0604020202020204" pitchFamily="34" charset="0"/>
              <a:buChar char="•"/>
            </a:pPr>
            <a:r>
              <a:rPr lang="en-US" sz="1200" b="1" dirty="0"/>
              <a:t>Lymphomas</a:t>
            </a:r>
            <a:r>
              <a:rPr lang="en-US" sz="1200" dirty="0"/>
              <a:t> are classified according to sensitivity to prior chemotherapy (</a:t>
            </a:r>
            <a:r>
              <a:rPr lang="en-US" sz="1200" dirty="0" err="1"/>
              <a:t>chemosensitive</a:t>
            </a:r>
            <a:r>
              <a:rPr lang="en-US" sz="1200" dirty="0"/>
              <a:t> or </a:t>
            </a:r>
            <a:r>
              <a:rPr lang="en-US" sz="1200" dirty="0" err="1"/>
              <a:t>chemoresistant</a:t>
            </a:r>
            <a:r>
              <a:rPr lang="en-US" sz="1200" dirty="0"/>
              <a:t>). </a:t>
            </a:r>
          </a:p>
          <a:p>
            <a:pPr>
              <a:lnSpc>
                <a:spcPct val="80000"/>
              </a:lnSpc>
              <a:spcBef>
                <a:spcPts val="600"/>
              </a:spcBef>
            </a:pPr>
            <a:endParaRPr lang="en-US" sz="1200" dirty="0"/>
          </a:p>
          <a:p>
            <a:pPr>
              <a:lnSpc>
                <a:spcPct val="80000"/>
              </a:lnSpc>
              <a:spcBef>
                <a:spcPts val="600"/>
              </a:spcBef>
            </a:pPr>
            <a:r>
              <a:rPr lang="en-US" sz="1200" dirty="0"/>
              <a:t>The classification of conditioning regimen intensity is based on the agents, doses and schedules used. Several classification systems are available, and for this report we used a composite classification. Cases defined as reduced-intensity by the transplant center were classified as such. Cases without such information and with available data on chemotherapy agents, radiation and doses, were classified according to the CIBMTR operational definition of conditioning regimen intensity:</a:t>
            </a:r>
          </a:p>
          <a:p>
            <a:pPr>
              <a:lnSpc>
                <a:spcPct val="80000"/>
              </a:lnSpc>
              <a:spcBef>
                <a:spcPts val="600"/>
              </a:spcBef>
              <a:buFontTx/>
              <a:buChar char="•"/>
            </a:pPr>
            <a:r>
              <a:rPr lang="en-US" sz="1200" dirty="0"/>
              <a:t> </a:t>
            </a:r>
            <a:r>
              <a:rPr lang="en-US" sz="1200" b="1" dirty="0"/>
              <a:t>Myeloablative conditioning regimen</a:t>
            </a:r>
            <a:r>
              <a:rPr lang="en-US" sz="1200" dirty="0"/>
              <a:t>: regimens with total body irradiation doses of ≥500 </a:t>
            </a:r>
            <a:r>
              <a:rPr lang="en-US" sz="1200" dirty="0" err="1"/>
              <a:t>cGY</a:t>
            </a:r>
            <a:r>
              <a:rPr lang="en-US" sz="1200" dirty="0"/>
              <a:t>, single fractionated doses of ≥800 </a:t>
            </a:r>
            <a:r>
              <a:rPr lang="en-US" sz="1200" dirty="0" err="1"/>
              <a:t>cGY</a:t>
            </a:r>
            <a:r>
              <a:rPr lang="en-US" sz="1200" dirty="0"/>
              <a:t>, busulfan doses of &gt;9mg/kg </a:t>
            </a:r>
            <a:r>
              <a:rPr lang="en-US" sz="1200" b="0" i="0" kern="1200" dirty="0">
                <a:solidFill>
                  <a:schemeClr val="tx1"/>
                </a:solidFill>
                <a:effectLst/>
                <a:latin typeface="+mn-lt"/>
                <a:ea typeface="+mn-ea"/>
                <a:cs typeface="+mn-cs"/>
              </a:rPr>
              <a:t>oral or Bu &gt;= 7.2 mg/kg IV</a:t>
            </a:r>
            <a:r>
              <a:rPr lang="en-US" sz="1200" dirty="0"/>
              <a:t>, or melphalan doses of &gt;150 mg/m</a:t>
            </a:r>
            <a:r>
              <a:rPr lang="en-US" sz="1200" baseline="30000" dirty="0"/>
              <a:t>2</a:t>
            </a:r>
            <a:r>
              <a:rPr lang="en-US" sz="1200" baseline="0" dirty="0"/>
              <a:t> </a:t>
            </a:r>
            <a:r>
              <a:rPr lang="en-US" sz="1200" dirty="0"/>
              <a:t>given as single agents or in combination with other drugs.</a:t>
            </a:r>
          </a:p>
          <a:p>
            <a:pPr>
              <a:lnSpc>
                <a:spcPct val="80000"/>
              </a:lnSpc>
              <a:spcBef>
                <a:spcPts val="600"/>
              </a:spcBef>
              <a:buFontTx/>
              <a:buChar char="•"/>
            </a:pPr>
            <a:r>
              <a:rPr lang="en-US" sz="1200" b="1" dirty="0"/>
              <a:t> Reduced-intensity conditioning/Non-myeloablative regimen</a:t>
            </a:r>
            <a:r>
              <a:rPr lang="en-US" sz="1200" dirty="0"/>
              <a:t>: regimens with lower doses of total body irradiation, fractionated radiation therapy, busulfan, melphalan, </a:t>
            </a:r>
            <a:r>
              <a:rPr lang="en-US" sz="1200" baseline="0" dirty="0"/>
              <a:t>Thiotepa and </a:t>
            </a:r>
            <a:r>
              <a:rPr lang="en-US" dirty="0" err="1"/>
              <a:t>Treosulfan</a:t>
            </a:r>
            <a:r>
              <a:rPr lang="en-US" dirty="0"/>
              <a:t> </a:t>
            </a:r>
            <a:r>
              <a:rPr lang="en-US" sz="1200" dirty="0"/>
              <a:t>than those used to define a myeloablative conditioning regimen (above).</a:t>
            </a:r>
          </a:p>
          <a:p>
            <a:pPr>
              <a:lnSpc>
                <a:spcPct val="80000"/>
              </a:lnSpc>
              <a:spcBef>
                <a:spcPts val="600"/>
              </a:spcBef>
            </a:pPr>
            <a:endParaRPr lang="en-US" sz="1200" dirty="0"/>
          </a:p>
          <a:p>
            <a:pPr>
              <a:lnSpc>
                <a:spcPct val="80000"/>
              </a:lnSpc>
              <a:spcBef>
                <a:spcPts val="600"/>
              </a:spcBef>
            </a:pPr>
            <a:r>
              <a:rPr lang="en-US" sz="1200" kern="1200" dirty="0">
                <a:solidFill>
                  <a:schemeClr val="tx1"/>
                </a:solidFill>
                <a:effectLst/>
                <a:highlight>
                  <a:srgbClr val="FFFF00"/>
                </a:highlight>
                <a:latin typeface="+mn-lt"/>
                <a:ea typeface="+mn-ea"/>
                <a:cs typeface="+mn-cs"/>
              </a:rPr>
              <a:t>References for conditioning intensity: </a:t>
            </a:r>
          </a:p>
          <a:p>
            <a:r>
              <a:rPr lang="en-US" sz="1200" kern="1200" dirty="0">
                <a:solidFill>
                  <a:schemeClr val="tx1"/>
                </a:solidFill>
                <a:effectLst/>
                <a:latin typeface="+mn-lt"/>
                <a:ea typeface="+mn-ea"/>
                <a:cs typeface="+mn-cs"/>
              </a:rPr>
              <a:t> 1. </a:t>
            </a:r>
            <a:r>
              <a:rPr lang="en-US" sz="1200" kern="1200" dirty="0" err="1">
                <a:solidFill>
                  <a:schemeClr val="tx1"/>
                </a:solidFill>
                <a:effectLst/>
                <a:latin typeface="+mn-lt"/>
                <a:ea typeface="+mn-ea"/>
                <a:cs typeface="+mn-cs"/>
              </a:rPr>
              <a:t>Bacigalupo</a:t>
            </a:r>
            <a:r>
              <a:rPr lang="en-US" sz="1200" kern="1200" dirty="0">
                <a:solidFill>
                  <a:schemeClr val="tx1"/>
                </a:solidFill>
                <a:effectLst/>
                <a:latin typeface="+mn-lt"/>
                <a:ea typeface="+mn-ea"/>
                <a:cs typeface="+mn-cs"/>
              </a:rPr>
              <a:t> A, Ballen K, Rizzo D, Giralt S, Lazarus H, Ho V, et al. Defining the intensity of conditioning regimens: working definitions. </a:t>
            </a:r>
            <a:r>
              <a:rPr lang="en-US" sz="1200" i="1" kern="1200" dirty="0">
                <a:solidFill>
                  <a:schemeClr val="tx1"/>
                </a:solidFill>
                <a:effectLst/>
                <a:latin typeface="+mn-lt"/>
                <a:ea typeface="+mn-ea"/>
                <a:cs typeface="+mn-cs"/>
              </a:rPr>
              <a:t>Biology of blood and marrow transplantation : journal of the American Society for Blood and Marrow Transplantation. </a:t>
            </a:r>
            <a:r>
              <a:rPr lang="en-US" sz="1200" kern="1200" dirty="0">
                <a:solidFill>
                  <a:schemeClr val="tx1"/>
                </a:solidFill>
                <a:effectLst/>
                <a:latin typeface="+mn-lt"/>
                <a:ea typeface="+mn-ea"/>
                <a:cs typeface="+mn-cs"/>
              </a:rPr>
              <a:t>2009;15(12):1628–1633.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10.1016/j.bbmt.2009.07.004.</a:t>
            </a:r>
          </a:p>
          <a:p>
            <a:r>
              <a:rPr lang="en-US" sz="1200" kern="1200" dirty="0">
                <a:solidFill>
                  <a:schemeClr val="tx1"/>
                </a:solidFill>
                <a:effectLst/>
                <a:latin typeface="+mn-lt"/>
                <a:ea typeface="+mn-ea"/>
                <a:cs typeface="+mn-cs"/>
              </a:rPr>
              <a:t>2. Giralt S, Ballen K, Rizzo D, </a:t>
            </a:r>
            <a:r>
              <a:rPr lang="en-US" sz="1200" kern="1200" dirty="0" err="1">
                <a:solidFill>
                  <a:schemeClr val="tx1"/>
                </a:solidFill>
                <a:effectLst/>
                <a:latin typeface="+mn-lt"/>
                <a:ea typeface="+mn-ea"/>
                <a:cs typeface="+mn-cs"/>
              </a:rPr>
              <a:t>Bacigalupo</a:t>
            </a:r>
            <a:r>
              <a:rPr lang="en-US" sz="1200" kern="1200" dirty="0">
                <a:solidFill>
                  <a:schemeClr val="tx1"/>
                </a:solidFill>
                <a:effectLst/>
                <a:latin typeface="+mn-lt"/>
                <a:ea typeface="+mn-ea"/>
                <a:cs typeface="+mn-cs"/>
              </a:rPr>
              <a:t> A, Horowitz M, Pasquini M, et al. Reduced-intensity conditioning regimen workshop: defining the dose spectrum. Report of a workshop convened by the center for international blood and marrow transplant research. </a:t>
            </a:r>
            <a:r>
              <a:rPr lang="en-US" sz="1200" i="1" kern="1200" dirty="0">
                <a:solidFill>
                  <a:schemeClr val="tx1"/>
                </a:solidFill>
                <a:effectLst/>
                <a:latin typeface="+mn-lt"/>
                <a:ea typeface="+mn-ea"/>
                <a:cs typeface="+mn-cs"/>
              </a:rPr>
              <a:t>Biology of blood and marrow transplantation : journal of the American Society for Blood and Marrow Transplantation. </a:t>
            </a:r>
            <a:r>
              <a:rPr lang="en-US" sz="1200" kern="1200" dirty="0">
                <a:solidFill>
                  <a:schemeClr val="tx1"/>
                </a:solidFill>
                <a:effectLst/>
                <a:latin typeface="+mn-lt"/>
                <a:ea typeface="+mn-ea"/>
                <a:cs typeface="+mn-cs"/>
              </a:rPr>
              <a:t>2009;15(3):367–369.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10.1016/j.bbmt.2008.12.497. </a:t>
            </a:r>
          </a:p>
          <a:p>
            <a:pPr>
              <a:lnSpc>
                <a:spcPct val="80000"/>
              </a:lnSpc>
              <a:spcBef>
                <a:spcPts val="600"/>
              </a:spcBef>
            </a:pPr>
            <a:endParaRPr lang="en-US" sz="1200" dirty="0"/>
          </a:p>
          <a:p>
            <a:pPr>
              <a:lnSpc>
                <a:spcPct val="80000"/>
              </a:lnSpc>
              <a:spcBef>
                <a:spcPts val="600"/>
              </a:spcBef>
            </a:pPr>
            <a:r>
              <a:rPr lang="en-US" sz="1200" dirty="0">
                <a:solidFill>
                  <a:srgbClr val="FF0000"/>
                </a:solidFill>
                <a:highlight>
                  <a:srgbClr val="FFFF00"/>
                </a:highlight>
              </a:rPr>
              <a:t>Auletta J.J., Kou J., Chen M., Shaw B.E. </a:t>
            </a:r>
            <a:r>
              <a:rPr lang="en-US" sz="1200" b="1" dirty="0">
                <a:solidFill>
                  <a:srgbClr val="FF0000"/>
                </a:solidFill>
                <a:highlight>
                  <a:srgbClr val="FFFF00"/>
                </a:highlight>
              </a:rPr>
              <a:t>Current use and outcome of hematopoietic stem cell transplantation: CIBMTR summary slides, 2021. </a:t>
            </a:r>
            <a:r>
              <a:rPr lang="en-US" sz="1200" dirty="0">
                <a:solidFill>
                  <a:srgbClr val="FF0000"/>
                </a:solidFill>
                <a:highlight>
                  <a:srgbClr val="FFFF00"/>
                </a:highlight>
              </a:rPr>
              <a:t>Available at: http://www.cibmtr.org </a:t>
            </a:r>
          </a:p>
          <a:p>
            <a:pPr>
              <a:lnSpc>
                <a:spcPct val="80000"/>
              </a:lnSpc>
              <a:spcBef>
                <a:spcPts val="600"/>
              </a:spcBef>
            </a:pPr>
            <a:endParaRPr lang="en-US" sz="1200" dirty="0"/>
          </a:p>
          <a:p>
            <a:pPr>
              <a:lnSpc>
                <a:spcPct val="80000"/>
              </a:lnSpc>
              <a:spcBef>
                <a:spcPts val="600"/>
              </a:spcBef>
            </a:pPr>
            <a:endParaRPr lang="en-US" sz="1200" dirty="0"/>
          </a:p>
        </p:txBody>
      </p:sp>
      <p:sp>
        <p:nvSpPr>
          <p:cNvPr id="4" name="Slide Number Placeholder 3"/>
          <p:cNvSpPr>
            <a:spLocks noGrp="1"/>
          </p:cNvSpPr>
          <p:nvPr>
            <p:ph type="sldNum" sz="quarter" idx="5"/>
          </p:nvPr>
        </p:nvSpPr>
        <p:spPr/>
        <p:txBody>
          <a:bodyPr/>
          <a:lstStyle/>
          <a:p>
            <a:fld id="{72C5D594-5E7C-46B0-946A-0E8277B8D201}" type="slidenum">
              <a:rPr lang="en-US" smtClean="0"/>
              <a:t>1</a:t>
            </a:fld>
            <a:endParaRPr lang="en-US"/>
          </a:p>
        </p:txBody>
      </p:sp>
    </p:spTree>
    <p:extLst>
      <p:ext uri="{BB962C8B-B14F-4D97-AF65-F5344CB8AC3E}">
        <p14:creationId xmlns:p14="http://schemas.microsoft.com/office/powerpoint/2010/main" val="243374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62: </a:t>
            </a:r>
            <a:r>
              <a:rPr lang="en-US" b="0" dirty="0"/>
              <a:t>Trends in Cord blood HCT show a higher proportion of patients in groups other than NHW receiving an HCT using this donor type than in </a:t>
            </a:r>
            <a:r>
              <a:rPr lang="en-US" b="0" dirty="0" err="1"/>
              <a:t>allo</a:t>
            </a:r>
            <a:r>
              <a:rPr lang="en-US" b="0" dirty="0"/>
              <a:t> HCT overall</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10</a:t>
            </a:fld>
            <a:endParaRPr lang="en-US"/>
          </a:p>
        </p:txBody>
      </p:sp>
    </p:spTree>
    <p:extLst>
      <p:ext uri="{BB962C8B-B14F-4D97-AF65-F5344CB8AC3E}">
        <p14:creationId xmlns:p14="http://schemas.microsoft.com/office/powerpoint/2010/main" val="249273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63: </a:t>
            </a:r>
            <a:r>
              <a:rPr lang="en-US" b="0" dirty="0"/>
              <a:t>Trends in allogeneic HCT by race are stable over time</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11</a:t>
            </a:fld>
            <a:endParaRPr lang="en-US"/>
          </a:p>
        </p:txBody>
      </p:sp>
    </p:spTree>
    <p:extLst>
      <p:ext uri="{BB962C8B-B14F-4D97-AF65-F5344CB8AC3E}">
        <p14:creationId xmlns:p14="http://schemas.microsoft.com/office/powerpoint/2010/main" val="223417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64: </a:t>
            </a:r>
            <a:r>
              <a:rPr lang="en-US" b="0" dirty="0"/>
              <a:t>Trends in autologous HCT show a small increase in HCT in Black patients</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12</a:t>
            </a:fld>
            <a:endParaRPr lang="en-US"/>
          </a:p>
        </p:txBody>
      </p:sp>
    </p:spTree>
    <p:extLst>
      <p:ext uri="{BB962C8B-B14F-4D97-AF65-F5344CB8AC3E}">
        <p14:creationId xmlns:p14="http://schemas.microsoft.com/office/powerpoint/2010/main" val="30359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65: </a:t>
            </a:r>
            <a:r>
              <a:rPr lang="en-US" b="0" dirty="0"/>
              <a:t>Trends in MRD HCT by race are stable over time</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13</a:t>
            </a:fld>
            <a:endParaRPr lang="en-US"/>
          </a:p>
        </p:txBody>
      </p:sp>
    </p:spTree>
    <p:extLst>
      <p:ext uri="{BB962C8B-B14F-4D97-AF65-F5344CB8AC3E}">
        <p14:creationId xmlns:p14="http://schemas.microsoft.com/office/powerpoint/2010/main" val="220853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66: </a:t>
            </a:r>
            <a:r>
              <a:rPr lang="en-US" b="0" dirty="0"/>
              <a:t>Trends in MUD HCT by race are stable over time</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14</a:t>
            </a:fld>
            <a:endParaRPr lang="en-US"/>
          </a:p>
        </p:txBody>
      </p:sp>
    </p:spTree>
    <p:extLst>
      <p:ext uri="{BB962C8B-B14F-4D97-AF65-F5344CB8AC3E}">
        <p14:creationId xmlns:p14="http://schemas.microsoft.com/office/powerpoint/2010/main" val="337189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67: </a:t>
            </a:r>
            <a:r>
              <a:rPr lang="en-US" b="0" dirty="0"/>
              <a:t>Trends in </a:t>
            </a:r>
            <a:r>
              <a:rPr lang="en-US" b="0" dirty="0" err="1"/>
              <a:t>Haplo</a:t>
            </a:r>
            <a:r>
              <a:rPr lang="en-US" b="0" dirty="0"/>
              <a:t> HCT show a higher proportion of patients in groups other than white receiving an HCT using this donor type than in </a:t>
            </a:r>
            <a:r>
              <a:rPr lang="en-US" b="0" dirty="0" err="1"/>
              <a:t>allo</a:t>
            </a:r>
            <a:r>
              <a:rPr lang="en-US" b="0" dirty="0"/>
              <a:t> HCT overall</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15</a:t>
            </a:fld>
            <a:endParaRPr lang="en-US"/>
          </a:p>
        </p:txBody>
      </p:sp>
    </p:spTree>
    <p:extLst>
      <p:ext uri="{BB962C8B-B14F-4D97-AF65-F5344CB8AC3E}">
        <p14:creationId xmlns:p14="http://schemas.microsoft.com/office/powerpoint/2010/main" val="236859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68: </a:t>
            </a:r>
            <a:r>
              <a:rPr lang="en-US" b="0" dirty="0"/>
              <a:t>Trends in MMUD HCT show a higher proportion of patients in groups other than white receiving an HCT using this donor type than in </a:t>
            </a:r>
            <a:r>
              <a:rPr lang="en-US" b="0" dirty="0" err="1"/>
              <a:t>allo</a:t>
            </a:r>
            <a:r>
              <a:rPr lang="en-US" b="0" dirty="0"/>
              <a:t> HCT overall</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16</a:t>
            </a:fld>
            <a:endParaRPr lang="en-US"/>
          </a:p>
        </p:txBody>
      </p:sp>
    </p:spTree>
    <p:extLst>
      <p:ext uri="{BB962C8B-B14F-4D97-AF65-F5344CB8AC3E}">
        <p14:creationId xmlns:p14="http://schemas.microsoft.com/office/powerpoint/2010/main" val="91920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69: </a:t>
            </a:r>
            <a:r>
              <a:rPr lang="en-US" b="0" dirty="0"/>
              <a:t>Trends in Cord blood HCT show a higher proportion of patients in groups other than white receiving an HCT using this donor type than in </a:t>
            </a:r>
            <a:r>
              <a:rPr lang="en-US" b="0" dirty="0" err="1"/>
              <a:t>allo</a:t>
            </a:r>
            <a:r>
              <a:rPr lang="en-US" b="0" dirty="0"/>
              <a:t> HCT overall</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17</a:t>
            </a:fld>
            <a:endParaRPr lang="en-US"/>
          </a:p>
        </p:txBody>
      </p:sp>
    </p:spTree>
    <p:extLst>
      <p:ext uri="{BB962C8B-B14F-4D97-AF65-F5344CB8AC3E}">
        <p14:creationId xmlns:p14="http://schemas.microsoft.com/office/powerpoint/2010/main" val="85234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Race and Ethnicity in ‘Others’ category includes non-Hispanic Native Hawaiian or other Pacific Islander (AML n=5; ALL n=4; MDS n=5; Aplastic anemia n=2; Non-malignant disease n=1 ), American Indian or Alaska Native (AML n=9; ALL n=12; MDS n=3; Aplastic anemia n=3; Non-malignant disease n=3), More than one race (AML n=16; ALL n=6; MDS n=5; Aplastic anemia n=7; Non-malignant disease n=8), and Non-resident of the US (AML n=14; ALL n=18; MDS n=9; Aplastic anemia n=4; Non-malignant disease n=20).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Non-malignant disease includes </a:t>
            </a:r>
            <a:r>
              <a:rPr lang="en-US" b="0" i="0" dirty="0">
                <a:solidFill>
                  <a:srgbClr val="000000"/>
                </a:solidFill>
                <a:effectLst/>
                <a:latin typeface="Arial" panose="020B0604020202020204" pitchFamily="34" charset="0"/>
              </a:rPr>
              <a:t>Inherited abnormalities erythrocyte differentiation or function (n=191), Severe combined immunodeficiency (SCID) and other immune system disorders (n=163), </a:t>
            </a:r>
            <a:r>
              <a:rPr lang="en-US" sz="1200" b="0" i="0" dirty="0">
                <a:solidFill>
                  <a:srgbClr val="000000"/>
                </a:solidFill>
                <a:effectLst/>
                <a:latin typeface="Arial" panose="020B0604020202020204" pitchFamily="34" charset="0"/>
              </a:rPr>
              <a:t>Inherited abnormalities of platelets (n=5),</a:t>
            </a:r>
            <a:r>
              <a:rPr lang="en-US" b="0" i="0" dirty="0">
                <a:solidFill>
                  <a:srgbClr val="000000"/>
                </a:solidFill>
                <a:effectLst/>
                <a:latin typeface="Arial" panose="020B0604020202020204" pitchFamily="34" charset="0"/>
              </a:rPr>
              <a:t> Inherited disorders of metabolism (n=49), Histiocytic disorders (n=49), and Autoimmune Diseases (n=5).</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2</a:t>
            </a:fld>
            <a:endParaRPr lang="en-US"/>
          </a:p>
        </p:txBody>
      </p:sp>
    </p:spTree>
    <p:extLst>
      <p:ext uri="{BB962C8B-B14F-4D97-AF65-F5344CB8AC3E}">
        <p14:creationId xmlns:p14="http://schemas.microsoft.com/office/powerpoint/2010/main" val="413570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55</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Race and Ethnicity in ‘Others’ category includes non-Hispanic Native Hawaiian or other Pacific Islander (MM/PCDs n=10; HL n=1; FL n=0; DLBCL n=0; MCL n=1), American Indian or Alaska Native (MM/PCDs n=37; HL n=2; FL n=0; DLBCL n=8; MCL n=3), More than one race (MM/PCDs n=15; HL n=3; FL n=0; DLBCL n=3; MCL n=0), and Non-resident of the US (MM/PCDs n=22; HL n=2; FL n=0; DLBCL n=2; MCL n=1).</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3</a:t>
            </a:fld>
            <a:endParaRPr lang="en-US"/>
          </a:p>
        </p:txBody>
      </p:sp>
    </p:spTree>
    <p:extLst>
      <p:ext uri="{BB962C8B-B14F-4D97-AF65-F5344CB8AC3E}">
        <p14:creationId xmlns:p14="http://schemas.microsoft.com/office/powerpoint/2010/main" val="344563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56: </a:t>
            </a:r>
            <a:r>
              <a:rPr lang="en-US" b="0" dirty="0"/>
              <a:t>Trends in allogeneic HCT by race and ethnicity are stable over time</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4</a:t>
            </a:fld>
            <a:endParaRPr lang="en-US"/>
          </a:p>
        </p:txBody>
      </p:sp>
    </p:spTree>
    <p:extLst>
      <p:ext uri="{BB962C8B-B14F-4D97-AF65-F5344CB8AC3E}">
        <p14:creationId xmlns:p14="http://schemas.microsoft.com/office/powerpoint/2010/main" val="89057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57: </a:t>
            </a:r>
            <a:r>
              <a:rPr lang="en-US" b="0" dirty="0"/>
              <a:t>Trends in autologous HCT show a small but steady increase in HCT in Hispanic and NHB patients</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5</a:t>
            </a:fld>
            <a:endParaRPr lang="en-US"/>
          </a:p>
        </p:txBody>
      </p:sp>
    </p:spTree>
    <p:extLst>
      <p:ext uri="{BB962C8B-B14F-4D97-AF65-F5344CB8AC3E}">
        <p14:creationId xmlns:p14="http://schemas.microsoft.com/office/powerpoint/2010/main" val="104741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58: </a:t>
            </a:r>
            <a:r>
              <a:rPr lang="en-US" b="0" dirty="0"/>
              <a:t>Trends in MRD HCT show a small but steady increase in HCT in Hispanic patients over time</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6</a:t>
            </a:fld>
            <a:endParaRPr lang="en-US"/>
          </a:p>
        </p:txBody>
      </p:sp>
    </p:spTree>
    <p:extLst>
      <p:ext uri="{BB962C8B-B14F-4D97-AF65-F5344CB8AC3E}">
        <p14:creationId xmlns:p14="http://schemas.microsoft.com/office/powerpoint/2010/main" val="179571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59: </a:t>
            </a:r>
            <a:r>
              <a:rPr lang="en-US" b="0" dirty="0"/>
              <a:t>Trends in MUD HCT by race and ethnicity are stable over time</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7</a:t>
            </a:fld>
            <a:endParaRPr lang="en-US"/>
          </a:p>
        </p:txBody>
      </p:sp>
    </p:spTree>
    <p:extLst>
      <p:ext uri="{BB962C8B-B14F-4D97-AF65-F5344CB8AC3E}">
        <p14:creationId xmlns:p14="http://schemas.microsoft.com/office/powerpoint/2010/main" val="202671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60: </a:t>
            </a:r>
            <a:r>
              <a:rPr lang="en-US" b="0" dirty="0"/>
              <a:t>Trends in </a:t>
            </a:r>
            <a:r>
              <a:rPr lang="en-US" b="0" dirty="0" err="1"/>
              <a:t>Haplo</a:t>
            </a:r>
            <a:r>
              <a:rPr lang="en-US" b="0" dirty="0"/>
              <a:t> HCT show a higher proportion of patients in groups other than NHW receiving an HCT using this donor type than in </a:t>
            </a:r>
            <a:r>
              <a:rPr lang="en-US" b="0" dirty="0" err="1"/>
              <a:t>allo</a:t>
            </a:r>
            <a:r>
              <a:rPr lang="en-US" b="0" dirty="0"/>
              <a:t> HCT overall</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8</a:t>
            </a:fld>
            <a:endParaRPr lang="en-US"/>
          </a:p>
        </p:txBody>
      </p:sp>
    </p:spTree>
    <p:extLst>
      <p:ext uri="{BB962C8B-B14F-4D97-AF65-F5344CB8AC3E}">
        <p14:creationId xmlns:p14="http://schemas.microsoft.com/office/powerpoint/2010/main" val="239053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61: </a:t>
            </a:r>
            <a:r>
              <a:rPr lang="en-US" b="0" dirty="0"/>
              <a:t>Trends in MMUD HCT show a higher proportion of patients in groups other than NHW receiving an HCT using this donor type than in </a:t>
            </a:r>
            <a:r>
              <a:rPr lang="en-US" b="0" dirty="0" err="1"/>
              <a:t>allo</a:t>
            </a:r>
            <a:r>
              <a:rPr lang="en-US" b="0" dirty="0"/>
              <a:t> HCT overall</a:t>
            </a:r>
          </a:p>
          <a:p>
            <a:endParaRPr lang="en-US" dirty="0"/>
          </a:p>
        </p:txBody>
      </p:sp>
      <p:sp>
        <p:nvSpPr>
          <p:cNvPr id="4" name="Slide Number Placeholder 3"/>
          <p:cNvSpPr>
            <a:spLocks noGrp="1"/>
          </p:cNvSpPr>
          <p:nvPr>
            <p:ph type="sldNum" sz="quarter" idx="5"/>
          </p:nvPr>
        </p:nvSpPr>
        <p:spPr/>
        <p:txBody>
          <a:bodyPr/>
          <a:lstStyle/>
          <a:p>
            <a:fld id="{72C5D594-5E7C-46B0-946A-0E8277B8D201}" type="slidenum">
              <a:rPr lang="en-US" smtClean="0"/>
              <a:t>9</a:t>
            </a:fld>
            <a:endParaRPr lang="en-US"/>
          </a:p>
        </p:txBody>
      </p:sp>
    </p:spTree>
    <p:extLst>
      <p:ext uri="{BB962C8B-B14F-4D97-AF65-F5344CB8AC3E}">
        <p14:creationId xmlns:p14="http://schemas.microsoft.com/office/powerpoint/2010/main" val="183109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532E-5629-4E20-854B-29083C17B8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1831DE-5AB2-4889-B230-3EF7847A46FA}"/>
              </a:ext>
            </a:extLst>
          </p:cNvPr>
          <p:cNvSpPr>
            <a:spLocks noGrp="1"/>
          </p:cNvSpPr>
          <p:nvPr>
            <p:ph type="dt" sz="half" idx="10"/>
          </p:nvPr>
        </p:nvSpPr>
        <p:spPr/>
        <p:txBody>
          <a:bodyPr/>
          <a:lstStyle/>
          <a:p>
            <a:fld id="{6BC20BB4-FFE2-4EF7-B203-34CD0408F415}" type="datetimeFigureOut">
              <a:rPr lang="en-US" smtClean="0"/>
              <a:t>6/13/2023</a:t>
            </a:fld>
            <a:endParaRPr lang="en-US"/>
          </a:p>
        </p:txBody>
      </p:sp>
      <p:sp>
        <p:nvSpPr>
          <p:cNvPr id="4" name="Footer Placeholder 3">
            <a:extLst>
              <a:ext uri="{FF2B5EF4-FFF2-40B4-BE49-F238E27FC236}">
                <a16:creationId xmlns:a16="http://schemas.microsoft.com/office/drawing/2014/main" id="{E8D8F692-D1BD-4A90-BB19-333365E07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F443F8-6956-420C-9BE1-DB9B116B71D8}"/>
              </a:ext>
            </a:extLst>
          </p:cNvPr>
          <p:cNvSpPr>
            <a:spLocks noGrp="1"/>
          </p:cNvSpPr>
          <p:nvPr>
            <p:ph type="sldNum" sz="quarter" idx="12"/>
          </p:nvPr>
        </p:nvSpPr>
        <p:spPr/>
        <p:txBody>
          <a:bodyPr/>
          <a:lstStyle/>
          <a:p>
            <a:fld id="{F36E43A0-CE7F-4014-A650-33C8C30F5AD2}" type="slidenum">
              <a:rPr lang="en-US" smtClean="0"/>
              <a:t>‹#›</a:t>
            </a:fld>
            <a:endParaRPr lang="en-US"/>
          </a:p>
        </p:txBody>
      </p:sp>
    </p:spTree>
    <p:extLst>
      <p:ext uri="{BB962C8B-B14F-4D97-AF65-F5344CB8AC3E}">
        <p14:creationId xmlns:p14="http://schemas.microsoft.com/office/powerpoint/2010/main" val="32254481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A178C-10C1-491F-BCC4-0E23BD32C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310DAE-81E7-4ACF-9681-FC9FEBE47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4D5D3-CEDC-4F97-A761-932B05032E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20BB4-FFE2-4EF7-B203-34CD0408F415}" type="datetimeFigureOut">
              <a:rPr lang="en-US" smtClean="0"/>
              <a:t>6/13/2023</a:t>
            </a:fld>
            <a:endParaRPr lang="en-US"/>
          </a:p>
        </p:txBody>
      </p:sp>
      <p:sp>
        <p:nvSpPr>
          <p:cNvPr id="5" name="Footer Placeholder 4">
            <a:extLst>
              <a:ext uri="{FF2B5EF4-FFF2-40B4-BE49-F238E27FC236}">
                <a16:creationId xmlns:a16="http://schemas.microsoft.com/office/drawing/2014/main" id="{A90EE2C1-75C9-4680-A010-EDF3FB848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AFD140-01B5-4F70-9EE1-FBAF444E6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E43A0-CE7F-4014-A650-33C8C30F5AD2}" type="slidenum">
              <a:rPr lang="en-US" smtClean="0"/>
              <a:t>‹#›</a:t>
            </a:fld>
            <a:endParaRPr lang="en-US"/>
          </a:p>
        </p:txBody>
      </p:sp>
    </p:spTree>
    <p:extLst>
      <p:ext uri="{BB962C8B-B14F-4D97-AF65-F5344CB8AC3E}">
        <p14:creationId xmlns:p14="http://schemas.microsoft.com/office/powerpoint/2010/main" val="187122047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C976FF-1EE3-4810-A3CE-33EC55390644}"/>
              </a:ext>
            </a:extLst>
          </p:cNvPr>
          <p:cNvSpPr>
            <a:spLocks noGrp="1"/>
          </p:cNvSpPr>
          <p:nvPr>
            <p:ph type="title"/>
          </p:nvPr>
        </p:nvSpPr>
        <p:spPr/>
        <p:txBody>
          <a:bodyPr/>
          <a:lstStyle/>
          <a:p>
            <a:r>
              <a:rPr lang="en-US"/>
              <a:t>Current Uses and Outcomes of Hematopoietic Cell Transplantation (HCT) in the US</a:t>
            </a:r>
            <a:endParaRPr lang="en-US" dirty="0"/>
          </a:p>
        </p:txBody>
      </p:sp>
      <p:pic>
        <p:nvPicPr>
          <p:cNvPr id="3" name="Picture 2">
            <a:extLst>
              <a:ext uri="{FF2B5EF4-FFF2-40B4-BE49-F238E27FC236}">
                <a16:creationId xmlns:a16="http://schemas.microsoft.com/office/drawing/2014/main" id="{1A5A25B5-12A2-4983-AA0C-92B8677751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194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4567EB-D301-440B-B067-1DA939E594C0}"/>
              </a:ext>
            </a:extLst>
          </p:cNvPr>
          <p:cNvSpPr>
            <a:spLocks noGrp="1"/>
          </p:cNvSpPr>
          <p:nvPr>
            <p:ph type="title"/>
          </p:nvPr>
        </p:nvSpPr>
        <p:spPr/>
        <p:txBody>
          <a:bodyPr/>
          <a:lstStyle/>
          <a:p>
            <a:r>
              <a:rPr lang="en-US" sz="2800"/>
              <a:t>Relative Proportion of </a:t>
            </a:r>
            <a:r>
              <a:rPr lang="en-US"/>
              <a:t>Cord Blood Allogeneic HCTs in the US by Race and Ethnicity</a:t>
            </a:r>
            <a:endParaRPr lang="en-US" sz="2800" dirty="0"/>
          </a:p>
        </p:txBody>
      </p:sp>
      <p:pic>
        <p:nvPicPr>
          <p:cNvPr id="3" name="Picture 2">
            <a:extLst>
              <a:ext uri="{FF2B5EF4-FFF2-40B4-BE49-F238E27FC236}">
                <a16:creationId xmlns:a16="http://schemas.microsoft.com/office/drawing/2014/main" id="{2E49B8F0-956B-4149-8497-13B8DEA895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085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C631A8-6D84-41BF-98F6-C81AE0437C5C}"/>
              </a:ext>
            </a:extLst>
          </p:cNvPr>
          <p:cNvSpPr>
            <a:spLocks noGrp="1"/>
          </p:cNvSpPr>
          <p:nvPr>
            <p:ph type="title"/>
          </p:nvPr>
        </p:nvSpPr>
        <p:spPr/>
        <p:txBody>
          <a:bodyPr/>
          <a:lstStyle/>
          <a:p>
            <a:r>
              <a:rPr lang="en-US" sz="2800"/>
              <a:t>Relative Proportion of </a:t>
            </a:r>
            <a:r>
              <a:rPr lang="en-US"/>
              <a:t>Allogeneic HCTs in the US by Race</a:t>
            </a:r>
            <a:endParaRPr lang="en-US" sz="2800" dirty="0"/>
          </a:p>
        </p:txBody>
      </p:sp>
      <p:pic>
        <p:nvPicPr>
          <p:cNvPr id="3" name="Picture 2">
            <a:extLst>
              <a:ext uri="{FF2B5EF4-FFF2-40B4-BE49-F238E27FC236}">
                <a16:creationId xmlns:a16="http://schemas.microsoft.com/office/drawing/2014/main" id="{0D9BD171-C816-40C5-81FE-0E9D163E59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638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0712B4-7E54-4179-8501-890A818A2DC7}"/>
              </a:ext>
            </a:extLst>
          </p:cNvPr>
          <p:cNvSpPr>
            <a:spLocks noGrp="1"/>
          </p:cNvSpPr>
          <p:nvPr>
            <p:ph type="title"/>
          </p:nvPr>
        </p:nvSpPr>
        <p:spPr/>
        <p:txBody>
          <a:bodyPr/>
          <a:lstStyle/>
          <a:p>
            <a:r>
              <a:rPr lang="en-US" sz="2800"/>
              <a:t>Relative Proportion of </a:t>
            </a:r>
            <a:r>
              <a:rPr lang="en-US"/>
              <a:t>Autologous HCTs in the US by Race</a:t>
            </a:r>
            <a:endParaRPr lang="en-US" sz="2800" dirty="0"/>
          </a:p>
        </p:txBody>
      </p:sp>
      <p:pic>
        <p:nvPicPr>
          <p:cNvPr id="3" name="Picture 2">
            <a:extLst>
              <a:ext uri="{FF2B5EF4-FFF2-40B4-BE49-F238E27FC236}">
                <a16:creationId xmlns:a16="http://schemas.microsoft.com/office/drawing/2014/main" id="{9200AD24-2CFF-4AA2-89BA-2B4E941DB8B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345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3C6DE7-F5F7-4A20-8053-B536694F3528}"/>
              </a:ext>
            </a:extLst>
          </p:cNvPr>
          <p:cNvSpPr>
            <a:spLocks noGrp="1"/>
          </p:cNvSpPr>
          <p:nvPr>
            <p:ph type="title"/>
          </p:nvPr>
        </p:nvSpPr>
        <p:spPr/>
        <p:txBody>
          <a:bodyPr/>
          <a:lstStyle/>
          <a:p>
            <a:r>
              <a:rPr lang="en-US" sz="2800"/>
              <a:t>Relative Proportion of </a:t>
            </a:r>
            <a:r>
              <a:rPr lang="en-US"/>
              <a:t>Matched Related Donor HCTs in the US by Race</a:t>
            </a:r>
            <a:endParaRPr lang="en-US" sz="2800" dirty="0"/>
          </a:p>
        </p:txBody>
      </p:sp>
      <p:pic>
        <p:nvPicPr>
          <p:cNvPr id="3" name="Picture 2">
            <a:extLst>
              <a:ext uri="{FF2B5EF4-FFF2-40B4-BE49-F238E27FC236}">
                <a16:creationId xmlns:a16="http://schemas.microsoft.com/office/drawing/2014/main" id="{42315ADC-3A65-4770-8F90-7F3A19E9A0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792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A29620-0EB0-4F1D-BF4D-8D5573475454}"/>
              </a:ext>
            </a:extLst>
          </p:cNvPr>
          <p:cNvSpPr>
            <a:spLocks noGrp="1"/>
          </p:cNvSpPr>
          <p:nvPr>
            <p:ph type="title"/>
          </p:nvPr>
        </p:nvSpPr>
        <p:spPr/>
        <p:txBody>
          <a:bodyPr/>
          <a:lstStyle/>
          <a:p>
            <a:r>
              <a:rPr lang="en-US" sz="2800"/>
              <a:t>Relative Proportion of </a:t>
            </a:r>
            <a:r>
              <a:rPr lang="en-US"/>
              <a:t>Matched Unrelated Donor HCTs in the US by Race</a:t>
            </a:r>
            <a:endParaRPr lang="en-US" sz="2800" dirty="0"/>
          </a:p>
        </p:txBody>
      </p:sp>
      <p:pic>
        <p:nvPicPr>
          <p:cNvPr id="3" name="Picture 2">
            <a:extLst>
              <a:ext uri="{FF2B5EF4-FFF2-40B4-BE49-F238E27FC236}">
                <a16:creationId xmlns:a16="http://schemas.microsoft.com/office/drawing/2014/main" id="{C19A0DD1-128A-4EFC-B9D1-C7E28E0FCB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63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080B83-0222-4621-AF64-894E96863F40}"/>
              </a:ext>
            </a:extLst>
          </p:cNvPr>
          <p:cNvSpPr>
            <a:spLocks noGrp="1"/>
          </p:cNvSpPr>
          <p:nvPr>
            <p:ph type="title"/>
          </p:nvPr>
        </p:nvSpPr>
        <p:spPr/>
        <p:txBody>
          <a:bodyPr/>
          <a:lstStyle/>
          <a:p>
            <a:r>
              <a:rPr lang="en-US" sz="2800"/>
              <a:t>Relative Proportion of </a:t>
            </a:r>
            <a:r>
              <a:rPr lang="en-US"/>
              <a:t>Haploidentical Donor</a:t>
            </a:r>
            <a:r>
              <a:rPr lang="en-US" baseline="30000"/>
              <a:t>#</a:t>
            </a:r>
            <a:r>
              <a:rPr lang="en-US"/>
              <a:t> HCTs in the US by Race</a:t>
            </a:r>
            <a:endParaRPr lang="en-US" sz="2800" dirty="0"/>
          </a:p>
        </p:txBody>
      </p:sp>
      <p:pic>
        <p:nvPicPr>
          <p:cNvPr id="3" name="Picture 2">
            <a:extLst>
              <a:ext uri="{FF2B5EF4-FFF2-40B4-BE49-F238E27FC236}">
                <a16:creationId xmlns:a16="http://schemas.microsoft.com/office/drawing/2014/main" id="{F5D81B4C-8F94-4F85-BCB6-14436136F8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345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290CB8-712B-4A5C-BFAE-477D357CF9C3}"/>
              </a:ext>
            </a:extLst>
          </p:cNvPr>
          <p:cNvSpPr>
            <a:spLocks noGrp="1"/>
          </p:cNvSpPr>
          <p:nvPr>
            <p:ph type="title"/>
          </p:nvPr>
        </p:nvSpPr>
        <p:spPr/>
        <p:txBody>
          <a:bodyPr/>
          <a:lstStyle/>
          <a:p>
            <a:r>
              <a:rPr lang="en-US" sz="2800"/>
              <a:t>Relative Proportion of </a:t>
            </a:r>
            <a:r>
              <a:rPr lang="en-US"/>
              <a:t>Mismatched Unrelated Donor HCTs in the US by Race</a:t>
            </a:r>
            <a:endParaRPr lang="en-US" sz="2800" dirty="0"/>
          </a:p>
        </p:txBody>
      </p:sp>
      <p:pic>
        <p:nvPicPr>
          <p:cNvPr id="3" name="Picture 2">
            <a:extLst>
              <a:ext uri="{FF2B5EF4-FFF2-40B4-BE49-F238E27FC236}">
                <a16:creationId xmlns:a16="http://schemas.microsoft.com/office/drawing/2014/main" id="{081687D5-DEAC-4182-8858-46BAA357ED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193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A0F08F-229C-405F-BA12-BADA8423BA3E}"/>
              </a:ext>
            </a:extLst>
          </p:cNvPr>
          <p:cNvSpPr>
            <a:spLocks noGrp="1"/>
          </p:cNvSpPr>
          <p:nvPr>
            <p:ph type="title"/>
          </p:nvPr>
        </p:nvSpPr>
        <p:spPr/>
        <p:txBody>
          <a:bodyPr/>
          <a:lstStyle/>
          <a:p>
            <a:r>
              <a:rPr lang="en-US" sz="2800"/>
              <a:t>Relative Proportion of </a:t>
            </a:r>
            <a:r>
              <a:rPr lang="en-US"/>
              <a:t>Cord Blood Allogeneic HCTs in the US by Race</a:t>
            </a:r>
            <a:endParaRPr lang="en-US" sz="2800" dirty="0"/>
          </a:p>
        </p:txBody>
      </p:sp>
      <p:pic>
        <p:nvPicPr>
          <p:cNvPr id="3" name="Picture 2">
            <a:extLst>
              <a:ext uri="{FF2B5EF4-FFF2-40B4-BE49-F238E27FC236}">
                <a16:creationId xmlns:a16="http://schemas.microsoft.com/office/drawing/2014/main" id="{E0B40DF9-2298-4AA3-A75E-64BB67918D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033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B43E7B-B97A-4DBF-ACB7-2FA01862DE9A}"/>
              </a:ext>
            </a:extLst>
          </p:cNvPr>
          <p:cNvSpPr>
            <a:spLocks noGrp="1"/>
          </p:cNvSpPr>
          <p:nvPr>
            <p:ph type="title"/>
          </p:nvPr>
        </p:nvSpPr>
        <p:spPr/>
        <p:txBody>
          <a:bodyPr/>
          <a:lstStyle/>
          <a:p>
            <a:r>
              <a:rPr lang="en-US" sz="2800"/>
              <a:t>Relative Proportion of </a:t>
            </a:r>
            <a:r>
              <a:rPr lang="en-US"/>
              <a:t>Allogeneic HCTs by Indications in the US by Race and Ethnicity, 2020</a:t>
            </a:r>
            <a:endParaRPr lang="en-US" sz="2800" dirty="0"/>
          </a:p>
        </p:txBody>
      </p:sp>
      <p:pic>
        <p:nvPicPr>
          <p:cNvPr id="3" name="Picture 2">
            <a:extLst>
              <a:ext uri="{FF2B5EF4-FFF2-40B4-BE49-F238E27FC236}">
                <a16:creationId xmlns:a16="http://schemas.microsoft.com/office/drawing/2014/main" id="{E5654121-72B0-45EA-A8ED-3859AEB625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111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A771DA-9758-4473-AB4B-6372ED9F5ADE}"/>
              </a:ext>
            </a:extLst>
          </p:cNvPr>
          <p:cNvSpPr>
            <a:spLocks noGrp="1"/>
          </p:cNvSpPr>
          <p:nvPr>
            <p:ph type="title"/>
          </p:nvPr>
        </p:nvSpPr>
        <p:spPr/>
        <p:txBody>
          <a:bodyPr/>
          <a:lstStyle/>
          <a:p>
            <a:r>
              <a:rPr lang="en-US" sz="2800"/>
              <a:t>Relative Proportion of </a:t>
            </a:r>
            <a:r>
              <a:rPr lang="en-US"/>
              <a:t>Autologous HCTs by Indications in the US by Race and Ethnicity, 2020</a:t>
            </a:r>
            <a:endParaRPr lang="en-US" sz="2800" dirty="0"/>
          </a:p>
        </p:txBody>
      </p:sp>
      <p:pic>
        <p:nvPicPr>
          <p:cNvPr id="3" name="Picture 2">
            <a:extLst>
              <a:ext uri="{FF2B5EF4-FFF2-40B4-BE49-F238E27FC236}">
                <a16:creationId xmlns:a16="http://schemas.microsoft.com/office/drawing/2014/main" id="{67E8D944-E6ED-416B-957A-726672FA09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949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AB2CA4-FEF3-42E0-AD11-C8F695F15E88}"/>
              </a:ext>
            </a:extLst>
          </p:cNvPr>
          <p:cNvSpPr>
            <a:spLocks noGrp="1"/>
          </p:cNvSpPr>
          <p:nvPr>
            <p:ph type="title"/>
          </p:nvPr>
        </p:nvSpPr>
        <p:spPr/>
        <p:txBody>
          <a:bodyPr/>
          <a:lstStyle/>
          <a:p>
            <a:r>
              <a:rPr lang="en-US" sz="2800"/>
              <a:t>Relative Proportion of </a:t>
            </a:r>
            <a:r>
              <a:rPr lang="en-US"/>
              <a:t>Allogeneic HCTs in the US by Race and Ethnicity</a:t>
            </a:r>
            <a:endParaRPr lang="en-US" sz="2800" dirty="0"/>
          </a:p>
        </p:txBody>
      </p:sp>
      <p:pic>
        <p:nvPicPr>
          <p:cNvPr id="3" name="Picture 2">
            <a:extLst>
              <a:ext uri="{FF2B5EF4-FFF2-40B4-BE49-F238E27FC236}">
                <a16:creationId xmlns:a16="http://schemas.microsoft.com/office/drawing/2014/main" id="{684CEBC1-DD29-436B-930C-6B43DC361A9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362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DF54F4-FF94-4ED4-9EBB-29B0E069EC66}"/>
              </a:ext>
            </a:extLst>
          </p:cNvPr>
          <p:cNvSpPr>
            <a:spLocks noGrp="1"/>
          </p:cNvSpPr>
          <p:nvPr>
            <p:ph type="title"/>
          </p:nvPr>
        </p:nvSpPr>
        <p:spPr/>
        <p:txBody>
          <a:bodyPr/>
          <a:lstStyle/>
          <a:p>
            <a:r>
              <a:rPr lang="en-US" sz="2800"/>
              <a:t>Relative Proportion of </a:t>
            </a:r>
            <a:r>
              <a:rPr lang="en-US"/>
              <a:t>Autologous HCTs in the US by Race and Ethnicity</a:t>
            </a:r>
            <a:endParaRPr lang="en-US" sz="2800" dirty="0"/>
          </a:p>
        </p:txBody>
      </p:sp>
      <p:pic>
        <p:nvPicPr>
          <p:cNvPr id="3" name="Picture 2">
            <a:extLst>
              <a:ext uri="{FF2B5EF4-FFF2-40B4-BE49-F238E27FC236}">
                <a16:creationId xmlns:a16="http://schemas.microsoft.com/office/drawing/2014/main" id="{E58E3593-877D-4081-9AD1-892AEAF111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722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B2DFF2-DA1E-4F2A-BA5D-36C7DFAA478D}"/>
              </a:ext>
            </a:extLst>
          </p:cNvPr>
          <p:cNvSpPr>
            <a:spLocks noGrp="1"/>
          </p:cNvSpPr>
          <p:nvPr>
            <p:ph type="title"/>
          </p:nvPr>
        </p:nvSpPr>
        <p:spPr/>
        <p:txBody>
          <a:bodyPr/>
          <a:lstStyle/>
          <a:p>
            <a:r>
              <a:rPr lang="en-US" sz="2800"/>
              <a:t>Relative Proportion of </a:t>
            </a:r>
            <a:r>
              <a:rPr lang="en-US"/>
              <a:t>Matched Related Donor HCTs in the US by Race and Ethnicity</a:t>
            </a:r>
            <a:endParaRPr lang="en-US" sz="2800" dirty="0"/>
          </a:p>
        </p:txBody>
      </p:sp>
      <p:pic>
        <p:nvPicPr>
          <p:cNvPr id="3" name="Picture 2">
            <a:extLst>
              <a:ext uri="{FF2B5EF4-FFF2-40B4-BE49-F238E27FC236}">
                <a16:creationId xmlns:a16="http://schemas.microsoft.com/office/drawing/2014/main" id="{6C4ECDDF-1120-47BE-843C-FF6E6BE441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569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42134D-C380-4589-8DC4-94C931EAEE45}"/>
              </a:ext>
            </a:extLst>
          </p:cNvPr>
          <p:cNvSpPr>
            <a:spLocks noGrp="1"/>
          </p:cNvSpPr>
          <p:nvPr>
            <p:ph type="title"/>
          </p:nvPr>
        </p:nvSpPr>
        <p:spPr/>
        <p:txBody>
          <a:bodyPr/>
          <a:lstStyle/>
          <a:p>
            <a:r>
              <a:rPr lang="en-US" sz="2800"/>
              <a:t>Relative Proportion of </a:t>
            </a:r>
            <a:r>
              <a:rPr lang="en-US"/>
              <a:t>Matched Unrelated Donor HCTs in the US by Race and Ethnicity</a:t>
            </a:r>
            <a:endParaRPr lang="en-US" sz="2800" dirty="0"/>
          </a:p>
        </p:txBody>
      </p:sp>
      <p:pic>
        <p:nvPicPr>
          <p:cNvPr id="3" name="Picture 2">
            <a:extLst>
              <a:ext uri="{FF2B5EF4-FFF2-40B4-BE49-F238E27FC236}">
                <a16:creationId xmlns:a16="http://schemas.microsoft.com/office/drawing/2014/main" id="{4F13759B-55A6-4415-B30F-FD2B7B04F9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760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7B9C92-20ED-47C8-A443-DBEED2DFA7DA}"/>
              </a:ext>
            </a:extLst>
          </p:cNvPr>
          <p:cNvSpPr>
            <a:spLocks noGrp="1"/>
          </p:cNvSpPr>
          <p:nvPr>
            <p:ph type="title"/>
          </p:nvPr>
        </p:nvSpPr>
        <p:spPr/>
        <p:txBody>
          <a:bodyPr/>
          <a:lstStyle/>
          <a:p>
            <a:r>
              <a:rPr lang="en-US" sz="2800"/>
              <a:t>Relative Proportion of </a:t>
            </a:r>
            <a:r>
              <a:rPr lang="en-US"/>
              <a:t>Haploidentical Donor</a:t>
            </a:r>
            <a:r>
              <a:rPr lang="en-US" baseline="30000"/>
              <a:t>#</a:t>
            </a:r>
            <a:r>
              <a:rPr lang="en-US"/>
              <a:t> HCTs in the US by Race and Ethnicity</a:t>
            </a:r>
            <a:endParaRPr lang="en-US" sz="2800" dirty="0"/>
          </a:p>
        </p:txBody>
      </p:sp>
      <p:pic>
        <p:nvPicPr>
          <p:cNvPr id="3" name="Picture 2">
            <a:extLst>
              <a:ext uri="{FF2B5EF4-FFF2-40B4-BE49-F238E27FC236}">
                <a16:creationId xmlns:a16="http://schemas.microsoft.com/office/drawing/2014/main" id="{CD850A97-6DD2-42C4-BFB6-4954674EDD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203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EEC15D-FD3E-4919-B5D1-CC9D8B848666}"/>
              </a:ext>
            </a:extLst>
          </p:cNvPr>
          <p:cNvSpPr>
            <a:spLocks noGrp="1"/>
          </p:cNvSpPr>
          <p:nvPr>
            <p:ph type="title"/>
          </p:nvPr>
        </p:nvSpPr>
        <p:spPr/>
        <p:txBody>
          <a:bodyPr/>
          <a:lstStyle/>
          <a:p>
            <a:r>
              <a:rPr lang="en-US" sz="2800"/>
              <a:t>Relative Proportion of </a:t>
            </a:r>
            <a:r>
              <a:rPr lang="en-US"/>
              <a:t>Mismatched Unrelated Donor HCTs in the US by Race and Ethnicity</a:t>
            </a:r>
            <a:endParaRPr lang="en-US" sz="2800" dirty="0"/>
          </a:p>
        </p:txBody>
      </p:sp>
      <p:pic>
        <p:nvPicPr>
          <p:cNvPr id="3" name="Picture 2">
            <a:extLst>
              <a:ext uri="{FF2B5EF4-FFF2-40B4-BE49-F238E27FC236}">
                <a16:creationId xmlns:a16="http://schemas.microsoft.com/office/drawing/2014/main" id="{683FF431-0E43-4BED-A7B6-51F3073443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9381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F8BD47821A3D4E86DEE7DCCF28B146" ma:contentTypeVersion="1" ma:contentTypeDescription="Create a new document." ma:contentTypeScope="" ma:versionID="c257644f1bc5dbe6623469cff90e96e2">
  <xsd:schema xmlns:xsd="http://www.w3.org/2001/XMLSchema" xmlns:xs="http://www.w3.org/2001/XMLSchema" xmlns:p="http://schemas.microsoft.com/office/2006/metadata/properties" xmlns:ns1="http://schemas.microsoft.com/sharepoint/v3" xmlns:ns2="425865cb-02a7-4797-963f-23fd573805ac" targetNamespace="http://schemas.microsoft.com/office/2006/metadata/properties" ma:root="true" ma:fieldsID="f740a953cf3381f3c33552b76ce34f90" ns1:_="" ns2:_="">
    <xsd:import namespace="http://schemas.microsoft.com/sharepoint/v3"/>
    <xsd:import namespace="425865cb-02a7-4797-963f-23fd573805a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5865cb-02a7-4797-963f-23fd573805a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25865cb-02a7-4797-963f-23fd573805ac">ED7HFEKS2TWZ-239-19</_dlc_DocId>
    <_dlc_DocIdUrl xmlns="425865cb-02a7-4797-963f-23fd573805ac">
      <Url>https://www.cibmtr.org/ReferenceCenter/SlidesReports/SummarySlides/_layouts/15/DocIdRedir.aspx?ID=ED7HFEKS2TWZ-239-19</Url>
      <Description>ED7HFEKS2TWZ-239-19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B322AB-D997-46E6-84B4-9584E96F4AAB}">
  <ds:schemaRefs>
    <ds:schemaRef ds:uri="http://schemas.microsoft.com/sharepoint/v3/contenttype/forms"/>
  </ds:schemaRefs>
</ds:datastoreItem>
</file>

<file path=customXml/itemProps2.xml><?xml version="1.0" encoding="utf-8"?>
<ds:datastoreItem xmlns:ds="http://schemas.openxmlformats.org/officeDocument/2006/customXml" ds:itemID="{A00AB34A-B184-4AEE-9522-A11AB586A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5865cb-02a7-4797-963f-23fd57380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B31586-FBC6-4CA9-9D2A-ED79E0856E4A}">
  <ds:schemaRefs>
    <ds:schemaRef ds:uri="http://schemas.microsoft.com/office/2006/metadata/properties"/>
    <ds:schemaRef ds:uri="http://schemas.microsoft.com/office/infopath/2007/PartnerControls"/>
    <ds:schemaRef ds:uri="http://schemas.microsoft.com/sharepoint/v3"/>
    <ds:schemaRef ds:uri="425865cb-02a7-4797-963f-23fd573805ac"/>
  </ds:schemaRefs>
</ds:datastoreItem>
</file>

<file path=customXml/itemProps4.xml><?xml version="1.0" encoding="utf-8"?>
<ds:datastoreItem xmlns:ds="http://schemas.openxmlformats.org/officeDocument/2006/customXml" ds:itemID="{FF430A05-25A5-44AA-8C26-6247FCA49BC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120</TotalTime>
  <Words>1602</Words>
  <Application>Microsoft Office PowerPoint</Application>
  <PresentationFormat>Widescreen</PresentationFormat>
  <Paragraphs>77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Proxima Nova Regular</vt:lpstr>
      <vt:lpstr>Office Theme</vt:lpstr>
      <vt:lpstr>Current Uses and Outcomes of Hematopoietic Cell Transplantation (HCT) in the US</vt:lpstr>
      <vt:lpstr>Relative Proportion of Allogeneic HCTs by Indications in the US by Race and Ethnicity, 2020</vt:lpstr>
      <vt:lpstr>Relative Proportion of Autologous HCTs by Indications in the US by Race and Ethnicity, 2020</vt:lpstr>
      <vt:lpstr>Relative Proportion of Allogeneic HCTs in the US by Race and Ethnicity</vt:lpstr>
      <vt:lpstr>Relative Proportion of Autologous HCTs in the US by Race and Ethnicity</vt:lpstr>
      <vt:lpstr>Relative Proportion of Matched Related Donor HCTs in the US by Race and Ethnicity</vt:lpstr>
      <vt:lpstr>Relative Proportion of Matched Unrelated Donor HCTs in the US by Race and Ethnicity</vt:lpstr>
      <vt:lpstr>Relative Proportion of Haploidentical Donor# HCTs in the US by Race and Ethnicity</vt:lpstr>
      <vt:lpstr>Relative Proportion of Mismatched Unrelated Donor HCTs in the US by Race and Ethnicity</vt:lpstr>
      <vt:lpstr>Relative Proportion of Cord Blood Allogeneic HCTs in the US by Race and Ethnicity</vt:lpstr>
      <vt:lpstr>Relative Proportion of Allogeneic HCTs in the US by Race</vt:lpstr>
      <vt:lpstr>Relative Proportion of Autologous HCTs in the US by Race</vt:lpstr>
      <vt:lpstr>Relative Proportion of Matched Related Donor HCTs in the US by Race</vt:lpstr>
      <vt:lpstr>Relative Proportion of Matched Unrelated Donor HCTs in the US by Race</vt:lpstr>
      <vt:lpstr>Relative Proportion of Haploidentical Donor# HCTs in the US by Race</vt:lpstr>
      <vt:lpstr>Relative Proportion of Mismatched Unrelated Donor HCTs in the US by Race</vt:lpstr>
      <vt:lpstr>Relative Proportion of Cord Blood Allogeneic HCTs in the US by 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Uses and Outcomes of Hematopoietic Cell Transplantation (HCT) in the US</dc:title>
  <dc:creator>Dunn, Renee</dc:creator>
  <cp:lastModifiedBy>Dunn, Renee</cp:lastModifiedBy>
  <cp:revision>16</cp:revision>
  <dcterms:created xsi:type="dcterms:W3CDTF">2022-03-21T18:51:05Z</dcterms:created>
  <dcterms:modified xsi:type="dcterms:W3CDTF">2023-06-13T22:04:42Z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0x010100EEF8BD47821A3D4E86DEE7DCCF28B146</vt:lpwstr>
  </property>
  <property fmtid="{D5CDD505-2E9C-101B-9397-08002B2CF9AE}" pid="3" name="_dlc_DocIdItemGuid">
    <vt:lpwstr>60188d6f-2814-4804-8eca-b0db472579a2</vt:lpwstr>
  </property>
</Properties>
</file>