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4"/>
  </p:notesMasterIdLst>
  <p:sldIdLst>
    <p:sldId id="1338" r:id="rId6"/>
    <p:sldId id="1356" r:id="rId7"/>
    <p:sldId id="1304" r:id="rId8"/>
    <p:sldId id="1357" r:id="rId9"/>
    <p:sldId id="1349" r:id="rId10"/>
    <p:sldId id="1340" r:id="rId11"/>
    <p:sldId id="1339" r:id="rId12"/>
    <p:sldId id="13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 Kawashima" initials="JK" lastIdx="1" clrIdx="0">
    <p:extLst>
      <p:ext uri="{19B8F6BF-5375-455C-9EA6-DF929625EA0E}">
        <p15:presenceInfo xmlns:p15="http://schemas.microsoft.com/office/powerpoint/2012/main" userId="S::jkawashima@kitepharma.com::78664e46-d7fc-46b1-96f3-72525c221b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A7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D423E4-FCBB-4152-A912-AAC067E2F37C}" v="42" dt="2020-02-09T18:06:35.4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3" autoAdjust="0"/>
    <p:restoredTop sz="67920" autoAdjust="0"/>
  </p:normalViewPr>
  <p:slideViewPr>
    <p:cSldViewPr snapToGrid="0">
      <p:cViewPr varScale="1">
        <p:scale>
          <a:sx n="39" d="100"/>
          <a:sy n="39" d="100"/>
        </p:scale>
        <p:origin x="1636" y="36"/>
      </p:cViewPr>
      <p:guideLst/>
    </p:cSldViewPr>
  </p:slideViewPr>
  <p:notesTextViewPr>
    <p:cViewPr>
      <p:scale>
        <a:sx n="3" d="2"/>
        <a:sy n="3" d="2"/>
      </p:scale>
      <p:origin x="0" y="0"/>
    </p:cViewPr>
  </p:notesTextViewPr>
  <p:sorterViewPr>
    <p:cViewPr>
      <p:scale>
        <a:sx n="70" d="100"/>
        <a:sy n="70" d="100"/>
      </p:scale>
      <p:origin x="0" y="-20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CAR-Tcell</c:v>
                </c:pt>
              </c:strCache>
            </c:strRef>
          </c:tx>
          <c:spPr>
            <a:solidFill>
              <a:schemeClr val="accent1"/>
            </a:solidFill>
            <a:ln>
              <a:solidFill>
                <a:schemeClr val="bg1"/>
              </a:solidFill>
            </a:ln>
            <a:effectLst/>
          </c:spPr>
          <c:invertIfNegative val="0"/>
          <c:dLbls>
            <c:delete val="1"/>
          </c:dLbls>
          <c:cat>
            <c:numRef>
              <c:f>Sheet1!$A$2:$A$5</c:f>
              <c:numCache>
                <c:formatCode>General</c:formatCode>
                <c:ptCount val="4"/>
                <c:pt idx="0">
                  <c:v>2016</c:v>
                </c:pt>
                <c:pt idx="1">
                  <c:v>2017</c:v>
                </c:pt>
                <c:pt idx="2">
                  <c:v>2018</c:v>
                </c:pt>
                <c:pt idx="3">
                  <c:v>2019</c:v>
                </c:pt>
              </c:numCache>
            </c:numRef>
          </c:cat>
          <c:val>
            <c:numRef>
              <c:f>Sheet1!$B$2:$B$5</c:f>
              <c:numCache>
                <c:formatCode>General</c:formatCode>
                <c:ptCount val="4"/>
                <c:pt idx="0">
                  <c:v>70</c:v>
                </c:pt>
                <c:pt idx="1">
                  <c:v>128</c:v>
                </c:pt>
                <c:pt idx="2">
                  <c:v>805</c:v>
                </c:pt>
                <c:pt idx="3">
                  <c:v>1055</c:v>
                </c:pt>
              </c:numCache>
            </c:numRef>
          </c:val>
          <c:extLst>
            <c:ext xmlns:c16="http://schemas.microsoft.com/office/drawing/2014/chart" uri="{C3380CC4-5D6E-409C-BE32-E72D297353CC}">
              <c16:uniqueId val="{00000000-77F5-4BC9-B3D5-D39F46DA1783}"/>
            </c:ext>
          </c:extLst>
        </c:ser>
        <c:dLbls>
          <c:showLegendKey val="0"/>
          <c:showVal val="1"/>
          <c:showCatName val="0"/>
          <c:showSerName val="0"/>
          <c:showPercent val="0"/>
          <c:showBubbleSize val="0"/>
        </c:dLbls>
        <c:gapWidth val="75"/>
        <c:axId val="536663176"/>
        <c:axId val="536661536"/>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DLI for Prevention of Relapse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numRef>
                    <c:extLst>
                      <c:ext uri="{02D57815-91ED-43cb-92C2-25804820EDAC}">
                        <c15:formulaRef>
                          <c15:sqref>Sheet1!$A$2:$A$5</c15:sqref>
                        </c15:formulaRef>
                      </c:ext>
                    </c:extLst>
                    <c:numCache>
                      <c:formatCode>General</c:formatCode>
                      <c:ptCount val="4"/>
                      <c:pt idx="0">
                        <c:v>2016</c:v>
                      </c:pt>
                      <c:pt idx="1">
                        <c:v>2017</c:v>
                      </c:pt>
                      <c:pt idx="2">
                        <c:v>2018</c:v>
                      </c:pt>
                      <c:pt idx="3">
                        <c:v>2019</c:v>
                      </c:pt>
                    </c:numCache>
                  </c:numRef>
                </c:cat>
                <c:val>
                  <c:numRef>
                    <c:extLst>
                      <c:ext uri="{02D57815-91ED-43cb-92C2-25804820EDAC}">
                        <c15:formulaRef>
                          <c15:sqref>Sheet1!$C$2:$C$5</c15:sqref>
                        </c15:formulaRef>
                      </c:ext>
                    </c:extLst>
                    <c:numCache>
                      <c:formatCode>General</c:formatCode>
                      <c:ptCount val="4"/>
                      <c:pt idx="0">
                        <c:v>50</c:v>
                      </c:pt>
                      <c:pt idx="1">
                        <c:v>118</c:v>
                      </c:pt>
                      <c:pt idx="2">
                        <c:v>41</c:v>
                      </c:pt>
                      <c:pt idx="3">
                        <c:v>2.8</c:v>
                      </c:pt>
                    </c:numCache>
                  </c:numRef>
                </c:val>
                <c:extLst>
                  <c:ext xmlns:c16="http://schemas.microsoft.com/office/drawing/2014/chart" uri="{C3380CC4-5D6E-409C-BE32-E72D297353CC}">
                    <c16:uniqueId val="{00000001-77F5-4BC9-B3D5-D39F46DA1783}"/>
                  </c:ext>
                </c:extLst>
              </c15:ser>
            </c15:filteredBarSeries>
          </c:ext>
        </c:extLst>
      </c:barChart>
      <c:lineChart>
        <c:grouping val="stacked"/>
        <c:varyColors val="0"/>
        <c:ser>
          <c:idx val="2"/>
          <c:order val="2"/>
          <c:tx>
            <c:strRef>
              <c:f>Sheet1!$D$1</c:f>
              <c:strCache>
                <c:ptCount val="1"/>
                <c:pt idx="0">
                  <c:v>Cumulative</c:v>
                </c:pt>
              </c:strCache>
            </c:strRef>
          </c:tx>
          <c:spPr>
            <a:ln w="38100" cap="rnd">
              <a:solidFill>
                <a:schemeClr val="accent3"/>
              </a:solidFill>
              <a:round/>
            </a:ln>
            <a:effectLst/>
          </c:spPr>
          <c:marker>
            <c:symbol val="circle"/>
            <c:size val="8"/>
            <c:spPr>
              <a:solidFill>
                <a:schemeClr val="accent3"/>
              </a:solidFill>
              <a:ln w="57150">
                <a:noFill/>
              </a:ln>
              <a:effectLst/>
            </c:spPr>
          </c:marker>
          <c:cat>
            <c:numRef>
              <c:f>Sheet1!$A$2:$A$5</c:f>
              <c:numCache>
                <c:formatCode>General</c:formatCode>
                <c:ptCount val="4"/>
                <c:pt idx="0">
                  <c:v>2016</c:v>
                </c:pt>
                <c:pt idx="1">
                  <c:v>2017</c:v>
                </c:pt>
                <c:pt idx="2">
                  <c:v>2018</c:v>
                </c:pt>
                <c:pt idx="3">
                  <c:v>2019</c:v>
                </c:pt>
              </c:numCache>
            </c:numRef>
          </c:cat>
          <c:val>
            <c:numRef>
              <c:f>Sheet1!$D$2:$D$5</c:f>
              <c:numCache>
                <c:formatCode>General</c:formatCode>
                <c:ptCount val="4"/>
                <c:pt idx="0">
                  <c:v>70</c:v>
                </c:pt>
                <c:pt idx="1">
                  <c:v>198</c:v>
                </c:pt>
                <c:pt idx="2">
                  <c:v>1003</c:v>
                </c:pt>
                <c:pt idx="3">
                  <c:v>2058</c:v>
                </c:pt>
              </c:numCache>
            </c:numRef>
          </c:val>
          <c:smooth val="0"/>
          <c:extLst>
            <c:ext xmlns:c16="http://schemas.microsoft.com/office/drawing/2014/chart" uri="{C3380CC4-5D6E-409C-BE32-E72D297353CC}">
              <c16:uniqueId val="{00000002-77F5-4BC9-B3D5-D39F46DA1783}"/>
            </c:ext>
          </c:extLst>
        </c:ser>
        <c:dLbls>
          <c:showLegendKey val="0"/>
          <c:showVal val="0"/>
          <c:showCatName val="0"/>
          <c:showSerName val="0"/>
          <c:showPercent val="0"/>
          <c:showBubbleSize val="0"/>
        </c:dLbls>
        <c:marker val="1"/>
        <c:smooth val="0"/>
        <c:axId val="536663176"/>
        <c:axId val="536661536"/>
      </c:lineChart>
      <c:catAx>
        <c:axId val="536663176"/>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1800" b="0" i="0" u="none" strike="noStrike" kern="1200" cap="none" spc="0" normalizeH="0" baseline="0">
                <a:solidFill>
                  <a:schemeClr val="tx1"/>
                </a:solidFill>
                <a:latin typeface="+mn-lt"/>
                <a:ea typeface="+mn-ea"/>
                <a:cs typeface="+mn-cs"/>
              </a:defRPr>
            </a:pPr>
            <a:endParaRPr lang="en-US"/>
          </a:p>
        </c:txPr>
        <c:crossAx val="536661536"/>
        <c:crosses val="autoZero"/>
        <c:auto val="1"/>
        <c:lblAlgn val="ctr"/>
        <c:lblOffset val="100"/>
        <c:noMultiLvlLbl val="0"/>
      </c:catAx>
      <c:valAx>
        <c:axId val="536661536"/>
        <c:scaling>
          <c:orientation val="minMax"/>
          <c:max val="2100"/>
          <c:min val="0"/>
        </c:scaling>
        <c:delete val="0"/>
        <c:axPos val="l"/>
        <c:majorGridlines>
          <c:spPr>
            <a:ln w="9525" cap="flat" cmpd="sng" algn="ctr">
              <a:solidFill>
                <a:srgbClr val="000000"/>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out"/>
        <c:minorTickMark val="none"/>
        <c:tickLblPos val="nextTo"/>
        <c:spPr>
          <a:noFill/>
          <a:ln>
            <a:solidFill>
              <a:srgbClr val="000000"/>
            </a:solidFill>
          </a:ln>
          <a:effectLst/>
        </c:spPr>
        <c:txPr>
          <a:bodyPr rot="-60000000" spcFirstLastPara="1" vertOverflow="ellipsis" vert="horz" wrap="square" anchor="ctr" anchorCtr="1"/>
          <a:lstStyle/>
          <a:p>
            <a:pPr>
              <a:defRPr sz="1800" b="0" i="0" u="none" strike="noStrike" kern="1200" baseline="0">
                <a:solidFill>
                  <a:srgbClr val="000000"/>
                </a:solidFill>
                <a:latin typeface="+mn-lt"/>
                <a:ea typeface="+mn-ea"/>
                <a:cs typeface="+mn-cs"/>
              </a:defRPr>
            </a:pPr>
            <a:endParaRPr lang="en-US"/>
          </a:p>
        </c:txPr>
        <c:crossAx val="5366631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Uses of DLI after Allogeneic HCT</c:v>
                </c:pt>
              </c:strCache>
            </c:strRef>
          </c:tx>
          <c:spPr>
            <a:ln w="9525">
              <a:solidFill>
                <a:schemeClr val="bg1"/>
              </a:solidFill>
            </a:ln>
          </c:spPr>
          <c:explosion val="5"/>
          <c:dPt>
            <c:idx val="0"/>
            <c:bubble3D val="0"/>
            <c:explosion val="0"/>
            <c:spPr>
              <a:solidFill>
                <a:schemeClr val="accent1"/>
              </a:solidFill>
              <a:ln w="9525">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37E0-43BE-B145-30B7AC7815E3}"/>
              </c:ext>
            </c:extLst>
          </c:dPt>
          <c:dPt>
            <c:idx val="1"/>
            <c:bubble3D val="0"/>
            <c:explosion val="0"/>
            <c:spPr>
              <a:solidFill>
                <a:schemeClr val="accent2"/>
              </a:solidFill>
              <a:ln w="9525">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37E0-43BE-B145-30B7AC7815E3}"/>
              </c:ext>
            </c:extLst>
          </c:dPt>
          <c:dPt>
            <c:idx val="2"/>
            <c:bubble3D val="0"/>
            <c:explosion val="0"/>
            <c:spPr>
              <a:solidFill>
                <a:schemeClr val="accent3"/>
              </a:solidFill>
              <a:ln w="9525">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37E0-43BE-B145-30B7AC7815E3}"/>
              </c:ext>
            </c:extLst>
          </c:dPt>
          <c:dPt>
            <c:idx val="3"/>
            <c:bubble3D val="0"/>
            <c:explosion val="0"/>
            <c:spPr>
              <a:solidFill>
                <a:schemeClr val="accent4"/>
              </a:solidFill>
              <a:ln w="9525">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37E0-43BE-B145-30B7AC7815E3}"/>
              </c:ext>
            </c:extLst>
          </c:dPt>
          <c:dLbls>
            <c:dLbl>
              <c:idx val="0"/>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2-37E0-43BE-B145-30B7AC7815E3}"/>
                </c:ext>
              </c:extLst>
            </c:dLbl>
            <c:dLbl>
              <c:idx val="1"/>
              <c:layout>
                <c:manualLayout>
                  <c:x val="-3.1102817026570733E-2"/>
                  <c:y val="0.1482521847690387"/>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7E0-43BE-B145-30B7AC7815E3}"/>
                </c:ext>
              </c:extLst>
            </c:dLbl>
            <c:dLbl>
              <c:idx val="2"/>
              <c:layout>
                <c:manualLayout>
                  <c:x val="-3.8028156694096892E-2"/>
                  <c:y val="5.3856431182873617E-4"/>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7E0-43BE-B145-30B7AC7815E3}"/>
                </c:ext>
              </c:extLst>
            </c:dLbl>
            <c:dLbl>
              <c:idx val="3"/>
              <c:layout>
                <c:manualLayout>
                  <c:x val="0.18743120819574974"/>
                  <c:y val="1.0403662089055347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37E0-43BE-B145-30B7AC7815E3}"/>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NHL</c:v>
                </c:pt>
                <c:pt idx="1">
                  <c:v>ALL</c:v>
                </c:pt>
                <c:pt idx="2">
                  <c:v>Multiple Myeloma</c:v>
                </c:pt>
                <c:pt idx="3">
                  <c:v>Other</c:v>
                </c:pt>
              </c:strCache>
            </c:strRef>
          </c:cat>
          <c:val>
            <c:numRef>
              <c:f>Sheet1!$B$2:$B$5</c:f>
              <c:numCache>
                <c:formatCode>General</c:formatCode>
                <c:ptCount val="4"/>
                <c:pt idx="0">
                  <c:v>1456</c:v>
                </c:pt>
                <c:pt idx="1">
                  <c:v>464</c:v>
                </c:pt>
                <c:pt idx="2">
                  <c:v>116</c:v>
                </c:pt>
                <c:pt idx="3">
                  <c:v>27</c:v>
                </c:pt>
              </c:numCache>
            </c:numRef>
          </c:val>
          <c:extLst>
            <c:ext xmlns:c16="http://schemas.microsoft.com/office/drawing/2014/chart" uri="{C3380CC4-5D6E-409C-BE32-E72D297353CC}">
              <c16:uniqueId val="{00000000-37E0-43BE-B145-30B7AC7815E3}"/>
            </c:ext>
          </c:extLst>
        </c:ser>
        <c:dLbls>
          <c:dLblPos val="outEnd"/>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Uses of DLI after Allogeneic HCT</c:v>
                </c:pt>
              </c:strCache>
            </c:strRef>
          </c:tx>
          <c:spPr>
            <a:ln w="9525">
              <a:solidFill>
                <a:schemeClr val="bg1"/>
              </a:solidFill>
            </a:ln>
          </c:spPr>
          <c:explosion val="5"/>
          <c:dPt>
            <c:idx val="0"/>
            <c:bubble3D val="0"/>
            <c:explosion val="0"/>
            <c:spPr>
              <a:solidFill>
                <a:schemeClr val="accent1"/>
              </a:solidFill>
              <a:ln w="9525">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3F2D-4583-B0ED-EA766E62A7E3}"/>
              </c:ext>
            </c:extLst>
          </c:dPt>
          <c:dPt>
            <c:idx val="1"/>
            <c:bubble3D val="0"/>
            <c:explosion val="0"/>
            <c:spPr>
              <a:solidFill>
                <a:schemeClr val="accent2"/>
              </a:solidFill>
              <a:ln w="9525">
                <a:solidFill>
                  <a:schemeClr val="bg1"/>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3F2D-4583-B0ED-EA766E62A7E3}"/>
              </c:ext>
            </c:extLst>
          </c:dPt>
          <c:dLbls>
            <c:dLbl>
              <c:idx val="0"/>
              <c:layout>
                <c:manualLayout>
                  <c:x val="4.0841665033000067E-2"/>
                  <c:y val="-3.2883494039543167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F2D-4583-B0ED-EA766E62A7E3}"/>
                </c:ext>
              </c:extLst>
            </c:dLbl>
            <c:dLbl>
              <c:idx val="1"/>
              <c:layout>
                <c:manualLayout>
                  <c:x val="-3.1102760973737334E-2"/>
                  <c:y val="9.2350315370832589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6725151930993923"/>
                      <c:h val="0.23676115708470996"/>
                    </c:manualLayout>
                  </c15:layout>
                </c:ext>
                <c:ext xmlns:c16="http://schemas.microsoft.com/office/drawing/2014/chart" uri="{C3380CC4-5D6E-409C-BE32-E72D297353CC}">
                  <c16:uniqueId val="{00000003-3F2D-4583-B0ED-EA766E62A7E3}"/>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Commercial</c:v>
                </c:pt>
                <c:pt idx="1">
                  <c:v>Noncommercial</c:v>
                </c:pt>
              </c:strCache>
            </c:strRef>
          </c:cat>
          <c:val>
            <c:numRef>
              <c:f>Sheet1!$B$2:$B$3</c:f>
              <c:numCache>
                <c:formatCode>General</c:formatCode>
                <c:ptCount val="2"/>
                <c:pt idx="0">
                  <c:v>1653</c:v>
                </c:pt>
                <c:pt idx="1">
                  <c:v>436</c:v>
                </c:pt>
              </c:numCache>
            </c:numRef>
          </c:val>
          <c:extLst>
            <c:ext xmlns:c16="http://schemas.microsoft.com/office/drawing/2014/chart" uri="{C3380CC4-5D6E-409C-BE32-E72D297353CC}">
              <c16:uniqueId val="{00000008-3F2D-4583-B0ED-EA766E62A7E3}"/>
            </c:ext>
          </c:extLst>
        </c:ser>
        <c:dLbls>
          <c:dLblPos val="outEnd"/>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00311679790026E-2"/>
          <c:y val="3.0205025601308035E-2"/>
          <c:w val="0.91547836468358124"/>
          <c:h val="0.75117400283980895"/>
        </c:manualLayout>
      </c:layout>
      <c:barChart>
        <c:barDir val="col"/>
        <c:grouping val="clustered"/>
        <c:varyColors val="0"/>
        <c:ser>
          <c:idx val="0"/>
          <c:order val="0"/>
          <c:tx>
            <c:strRef>
              <c:f>Sheet1!$B$1</c:f>
              <c:strCache>
                <c:ptCount val="1"/>
                <c:pt idx="0">
                  <c:v>total</c:v>
                </c:pt>
              </c:strCache>
            </c:strRef>
          </c:tx>
          <c:spPr>
            <a:solidFill>
              <a:schemeClr val="accent1"/>
            </a:solidFill>
            <a:ln>
              <a:noFill/>
            </a:ln>
            <a:effectLst/>
          </c:spPr>
          <c:invertIfNegative val="0"/>
          <c:cat>
            <c:strRef>
              <c:f>Sheet1!$A$2:$A$4</c:f>
              <c:strCache>
                <c:ptCount val="3"/>
                <c:pt idx="0">
                  <c:v>All patients</c:v>
                </c:pt>
                <c:pt idx="1">
                  <c:v>Commercial</c:v>
                </c:pt>
                <c:pt idx="2">
                  <c:v>Non commercial</c:v>
                </c:pt>
              </c:strCache>
            </c:strRef>
          </c:cat>
          <c:val>
            <c:numRef>
              <c:f>Sheet1!$B$2:$B$4</c:f>
              <c:numCache>
                <c:formatCode>General</c:formatCode>
                <c:ptCount val="3"/>
                <c:pt idx="0">
                  <c:v>2089</c:v>
                </c:pt>
                <c:pt idx="1">
                  <c:v>1653</c:v>
                </c:pt>
                <c:pt idx="2">
                  <c:v>436</c:v>
                </c:pt>
              </c:numCache>
            </c:numRef>
          </c:val>
          <c:extLst>
            <c:ext xmlns:c16="http://schemas.microsoft.com/office/drawing/2014/chart" uri="{C3380CC4-5D6E-409C-BE32-E72D297353CC}">
              <c16:uniqueId val="{00000000-0651-4615-BCAA-4E02567EAAF4}"/>
            </c:ext>
          </c:extLst>
        </c:ser>
        <c:ser>
          <c:idx val="1"/>
          <c:order val="1"/>
          <c:tx>
            <c:strRef>
              <c:f>Sheet1!$C$1</c:f>
              <c:strCache>
                <c:ptCount val="1"/>
                <c:pt idx="0">
                  <c:v>&lt;65y</c:v>
                </c:pt>
              </c:strCache>
            </c:strRef>
          </c:tx>
          <c:spPr>
            <a:solidFill>
              <a:schemeClr val="accent2"/>
            </a:solidFill>
            <a:ln>
              <a:noFill/>
            </a:ln>
            <a:effectLst/>
          </c:spPr>
          <c:invertIfNegative val="0"/>
          <c:cat>
            <c:strRef>
              <c:f>Sheet1!$A$2:$A$4</c:f>
              <c:strCache>
                <c:ptCount val="3"/>
                <c:pt idx="0">
                  <c:v>All patients</c:v>
                </c:pt>
                <c:pt idx="1">
                  <c:v>Commercial</c:v>
                </c:pt>
                <c:pt idx="2">
                  <c:v>Non commercial</c:v>
                </c:pt>
              </c:strCache>
            </c:strRef>
          </c:cat>
          <c:val>
            <c:numRef>
              <c:f>Sheet1!$C$2:$C$4</c:f>
              <c:numCache>
                <c:formatCode>General</c:formatCode>
                <c:ptCount val="3"/>
                <c:pt idx="0">
                  <c:v>1470</c:v>
                </c:pt>
                <c:pt idx="1">
                  <c:v>1133</c:v>
                </c:pt>
                <c:pt idx="2">
                  <c:v>337</c:v>
                </c:pt>
              </c:numCache>
            </c:numRef>
          </c:val>
          <c:extLst>
            <c:ext xmlns:c16="http://schemas.microsoft.com/office/drawing/2014/chart" uri="{C3380CC4-5D6E-409C-BE32-E72D297353CC}">
              <c16:uniqueId val="{00000001-0651-4615-BCAA-4E02567EAAF4}"/>
            </c:ext>
          </c:extLst>
        </c:ser>
        <c:ser>
          <c:idx val="2"/>
          <c:order val="2"/>
          <c:tx>
            <c:strRef>
              <c:f>Sheet1!$D$1</c:f>
              <c:strCache>
                <c:ptCount val="1"/>
                <c:pt idx="0">
                  <c:v>≥65y</c:v>
                </c:pt>
              </c:strCache>
            </c:strRef>
          </c:tx>
          <c:spPr>
            <a:solidFill>
              <a:schemeClr val="accent3"/>
            </a:solidFill>
            <a:ln>
              <a:noFill/>
            </a:ln>
            <a:effectLst/>
          </c:spPr>
          <c:invertIfNegative val="0"/>
          <c:cat>
            <c:strRef>
              <c:f>Sheet1!$A$2:$A$4</c:f>
              <c:strCache>
                <c:ptCount val="3"/>
                <c:pt idx="0">
                  <c:v>All patients</c:v>
                </c:pt>
                <c:pt idx="1">
                  <c:v>Commercial</c:v>
                </c:pt>
                <c:pt idx="2">
                  <c:v>Non commercial</c:v>
                </c:pt>
              </c:strCache>
            </c:strRef>
          </c:cat>
          <c:val>
            <c:numRef>
              <c:f>Sheet1!$D$2:$D$4</c:f>
              <c:numCache>
                <c:formatCode>General</c:formatCode>
                <c:ptCount val="3"/>
                <c:pt idx="0">
                  <c:v>619</c:v>
                </c:pt>
                <c:pt idx="1">
                  <c:v>520</c:v>
                </c:pt>
                <c:pt idx="2">
                  <c:v>99</c:v>
                </c:pt>
              </c:numCache>
            </c:numRef>
          </c:val>
          <c:extLst>
            <c:ext xmlns:c16="http://schemas.microsoft.com/office/drawing/2014/chart" uri="{C3380CC4-5D6E-409C-BE32-E72D297353CC}">
              <c16:uniqueId val="{00000002-0651-4615-BCAA-4E02567EAAF4}"/>
            </c:ext>
          </c:extLst>
        </c:ser>
        <c:dLbls>
          <c:showLegendKey val="0"/>
          <c:showVal val="0"/>
          <c:showCatName val="0"/>
          <c:showSerName val="0"/>
          <c:showPercent val="0"/>
          <c:showBubbleSize val="0"/>
        </c:dLbls>
        <c:gapWidth val="219"/>
        <c:overlap val="-27"/>
        <c:axId val="820469584"/>
        <c:axId val="820469912"/>
      </c:barChart>
      <c:catAx>
        <c:axId val="820469584"/>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2000" b="0" i="0" u="none" strike="noStrike" kern="1200" baseline="0">
                <a:solidFill>
                  <a:srgbClr val="000000"/>
                </a:solidFill>
                <a:latin typeface="+mn-lt"/>
                <a:ea typeface="+mn-ea"/>
                <a:cs typeface="+mn-cs"/>
              </a:defRPr>
            </a:pPr>
            <a:endParaRPr lang="en-US"/>
          </a:p>
        </c:txPr>
        <c:crossAx val="820469912"/>
        <c:crosses val="autoZero"/>
        <c:auto val="1"/>
        <c:lblAlgn val="ctr"/>
        <c:lblOffset val="100"/>
        <c:noMultiLvlLbl val="0"/>
      </c:catAx>
      <c:valAx>
        <c:axId val="820469912"/>
        <c:scaling>
          <c:orientation val="minMax"/>
        </c:scaling>
        <c:delete val="0"/>
        <c:axPos val="l"/>
        <c:majorGridlines>
          <c:spPr>
            <a:ln w="9525" cap="flat" cmpd="sng" algn="ctr">
              <a:solidFill>
                <a:srgbClr val="000000"/>
              </a:solidFill>
              <a:round/>
            </a:ln>
            <a:effectLst/>
          </c:spPr>
        </c:majorGridlines>
        <c:numFmt formatCode="General" sourceLinked="1"/>
        <c:majorTickMark val="none"/>
        <c:minorTickMark val="none"/>
        <c:tickLblPos val="nextTo"/>
        <c:spPr>
          <a:solidFill>
            <a:schemeClr val="bg1"/>
          </a:solidFill>
          <a:ln>
            <a:solidFill>
              <a:srgbClr val="000000"/>
            </a:solidFill>
          </a:ln>
          <a:effectLst/>
        </c:spPr>
        <c:txPr>
          <a:bodyPr rot="-60000000" spcFirstLastPara="1" vertOverflow="ellipsis" vert="horz" wrap="square" anchor="ctr" anchorCtr="1"/>
          <a:lstStyle/>
          <a:p>
            <a:pPr>
              <a:defRPr sz="2000" b="0" i="0" u="none" strike="noStrike" kern="1200" baseline="0">
                <a:solidFill>
                  <a:srgbClr val="000000"/>
                </a:solidFill>
                <a:latin typeface="+mn-lt"/>
                <a:ea typeface="+mn-ea"/>
                <a:cs typeface="+mn-cs"/>
              </a:defRPr>
            </a:pPr>
            <a:endParaRPr lang="en-US"/>
          </a:p>
        </c:txPr>
        <c:crossAx val="820469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rgbClr val="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rgbClr val="000000"/>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Race</c:v>
                </c:pt>
              </c:strCache>
            </c:strRef>
          </c:tx>
          <c:spPr>
            <a:ln w="9525">
              <a:solidFill>
                <a:schemeClr val="bg1"/>
              </a:solidFill>
            </a:ln>
          </c:spPr>
          <c:dPt>
            <c:idx val="0"/>
            <c:bubble3D val="0"/>
            <c:spPr>
              <a:solidFill>
                <a:schemeClr val="accent1"/>
              </a:solidFill>
              <a:ln w="9525">
                <a:solidFill>
                  <a:schemeClr val="bg1"/>
                </a:solidFill>
              </a:ln>
              <a:effectLst/>
            </c:spPr>
            <c:extLst>
              <c:ext xmlns:c16="http://schemas.microsoft.com/office/drawing/2014/chart" uri="{C3380CC4-5D6E-409C-BE32-E72D297353CC}">
                <c16:uniqueId val="{00000001-3BD6-48A5-A249-5D09DEABE9B3}"/>
              </c:ext>
            </c:extLst>
          </c:dPt>
          <c:dPt>
            <c:idx val="1"/>
            <c:bubble3D val="0"/>
            <c:spPr>
              <a:solidFill>
                <a:schemeClr val="accent2"/>
              </a:solidFill>
              <a:ln w="9525">
                <a:solidFill>
                  <a:schemeClr val="bg1"/>
                </a:solidFill>
              </a:ln>
              <a:effectLst/>
            </c:spPr>
            <c:extLst>
              <c:ext xmlns:c16="http://schemas.microsoft.com/office/drawing/2014/chart" uri="{C3380CC4-5D6E-409C-BE32-E72D297353CC}">
                <c16:uniqueId val="{00000003-CA93-43B7-9FE7-ED76091D348F}"/>
              </c:ext>
            </c:extLst>
          </c:dPt>
          <c:dPt>
            <c:idx val="2"/>
            <c:bubble3D val="0"/>
            <c:spPr>
              <a:solidFill>
                <a:schemeClr val="accent3"/>
              </a:solidFill>
              <a:ln w="9525">
                <a:solidFill>
                  <a:schemeClr val="bg1"/>
                </a:solidFill>
              </a:ln>
              <a:effectLst/>
            </c:spPr>
            <c:extLst>
              <c:ext xmlns:c16="http://schemas.microsoft.com/office/drawing/2014/chart" uri="{C3380CC4-5D6E-409C-BE32-E72D297353CC}">
                <c16:uniqueId val="{00000005-CA93-43B7-9FE7-ED76091D348F}"/>
              </c:ext>
            </c:extLst>
          </c:dPt>
          <c:dPt>
            <c:idx val="3"/>
            <c:bubble3D val="0"/>
            <c:spPr>
              <a:solidFill>
                <a:schemeClr val="accent4"/>
              </a:solidFill>
              <a:ln w="9525">
                <a:solidFill>
                  <a:schemeClr val="bg1"/>
                </a:solidFill>
              </a:ln>
              <a:effectLst/>
            </c:spPr>
            <c:extLst>
              <c:ext xmlns:c16="http://schemas.microsoft.com/office/drawing/2014/chart" uri="{C3380CC4-5D6E-409C-BE32-E72D297353CC}">
                <c16:uniqueId val="{00000002-3BD6-48A5-A249-5D09DEABE9B3}"/>
              </c:ext>
            </c:extLst>
          </c:dPt>
          <c:dPt>
            <c:idx val="4"/>
            <c:bubble3D val="0"/>
            <c:spPr>
              <a:solidFill>
                <a:schemeClr val="accent5"/>
              </a:solidFill>
              <a:ln w="9525">
                <a:solidFill>
                  <a:schemeClr val="bg1"/>
                </a:solidFill>
              </a:ln>
              <a:effectLst/>
            </c:spPr>
            <c:extLst>
              <c:ext xmlns:c16="http://schemas.microsoft.com/office/drawing/2014/chart" uri="{C3380CC4-5D6E-409C-BE32-E72D297353CC}">
                <c16:uniqueId val="{00000009-CA93-43B7-9FE7-ED76091D348F}"/>
              </c:ext>
            </c:extLst>
          </c:dPt>
          <c:dPt>
            <c:idx val="5"/>
            <c:bubble3D val="0"/>
            <c:spPr>
              <a:solidFill>
                <a:schemeClr val="accent6"/>
              </a:solidFill>
              <a:ln w="9525">
                <a:solidFill>
                  <a:schemeClr val="bg1"/>
                </a:solidFill>
              </a:ln>
              <a:effectLst/>
            </c:spPr>
            <c:extLst>
              <c:ext xmlns:c16="http://schemas.microsoft.com/office/drawing/2014/chart" uri="{C3380CC4-5D6E-409C-BE32-E72D297353CC}">
                <c16:uniqueId val="{0000000B-CA93-43B7-9FE7-ED76091D348F}"/>
              </c:ext>
            </c:extLst>
          </c:dPt>
          <c:dLbls>
            <c:dLbl>
              <c:idx val="0"/>
              <c:layout>
                <c:manualLayout>
                  <c:x val="-0.17045455718672972"/>
                  <c:y val="-0.26484574674067379"/>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32714163090837722"/>
                      <c:h val="0.13934426229508196"/>
                    </c:manualLayout>
                  </c15:layout>
                </c:ext>
                <c:ext xmlns:c16="http://schemas.microsoft.com/office/drawing/2014/chart" uri="{C3380CC4-5D6E-409C-BE32-E72D297353CC}">
                  <c16:uniqueId val="{00000001-3BD6-48A5-A249-5D09DEABE9B3}"/>
                </c:ext>
              </c:extLst>
            </c:dLbl>
            <c:dLbl>
              <c:idx val="3"/>
              <c:tx>
                <c:rich>
                  <a:bodyPr/>
                  <a:lstStyle/>
                  <a:p>
                    <a:fld id="{9EF6337E-1863-4260-A823-7F02BE25FE2C}" type="CATEGORYNAME">
                      <a:rPr lang="en-US"/>
                      <a:pPr/>
                      <a:t>[CATEGORY NAME]</a:t>
                    </a:fld>
                    <a:r>
                      <a:rPr lang="en-US" baseline="0" dirty="0"/>
                      <a:t>
</a:t>
                    </a:r>
                    <a:fld id="{785AB3E3-0DDA-4B48-9D0F-3E2AD2B46CDF}" type="VALUE">
                      <a:rPr lang="en-US" baseline="0" smtClean="0"/>
                      <a:pPr/>
                      <a:t>[VALUE]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3BD6-48A5-A249-5D09DEABE9B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0000"/>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Caucasians</c:v>
                </c:pt>
                <c:pt idx="1">
                  <c:v>African Americans</c:v>
                </c:pt>
                <c:pt idx="2">
                  <c:v>Asian</c:v>
                </c:pt>
                <c:pt idx="3">
                  <c:v>Other</c:v>
                </c:pt>
                <c:pt idx="4">
                  <c:v>More than one race</c:v>
                </c:pt>
                <c:pt idx="5">
                  <c:v>Unknown</c:v>
                </c:pt>
              </c:strCache>
            </c:strRef>
          </c:cat>
          <c:val>
            <c:numRef>
              <c:f>Sheet1!$B$2:$B$7</c:f>
              <c:numCache>
                <c:formatCode>General</c:formatCode>
                <c:ptCount val="6"/>
                <c:pt idx="0">
                  <c:v>80.599999999999994</c:v>
                </c:pt>
                <c:pt idx="1">
                  <c:v>5.4</c:v>
                </c:pt>
                <c:pt idx="2">
                  <c:v>4.4000000000000004</c:v>
                </c:pt>
                <c:pt idx="3">
                  <c:v>0.7</c:v>
                </c:pt>
                <c:pt idx="4">
                  <c:v>4.5999999999999996</c:v>
                </c:pt>
                <c:pt idx="5">
                  <c:v>4.4000000000000004</c:v>
                </c:pt>
              </c:numCache>
            </c:numRef>
          </c:val>
          <c:extLst>
            <c:ext xmlns:c16="http://schemas.microsoft.com/office/drawing/2014/chart" uri="{C3380CC4-5D6E-409C-BE32-E72D297353CC}">
              <c16:uniqueId val="{00000000-3BD6-48A5-A249-5D09DEABE9B3}"/>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1" i="0" u="none" strike="noStrike" kern="1200" spc="0" baseline="0">
              <a:solidFill>
                <a:srgbClr val="000000"/>
              </a:solidFill>
              <a:latin typeface="+mn-lt"/>
              <a:ea typeface="+mn-ea"/>
              <a:cs typeface="Arial" panose="020B0604020202020204" pitchFamily="34" charset="0"/>
            </a:defRPr>
          </a:pPr>
          <a:endParaRPr lang="en-US"/>
        </a:p>
      </c:txPr>
    </c:title>
    <c:autoTitleDeleted val="0"/>
    <c:plotArea>
      <c:layout/>
      <c:pieChart>
        <c:varyColors val="1"/>
        <c:ser>
          <c:idx val="0"/>
          <c:order val="0"/>
          <c:tx>
            <c:strRef>
              <c:f>Sheet1!$B$1</c:f>
              <c:strCache>
                <c:ptCount val="1"/>
                <c:pt idx="0">
                  <c:v>Ethnicity</c:v>
                </c:pt>
              </c:strCache>
            </c:strRef>
          </c:tx>
          <c:spPr>
            <a:ln w="9525">
              <a:solidFill>
                <a:schemeClr val="bg1"/>
              </a:solidFill>
            </a:ln>
          </c:spPr>
          <c:dPt>
            <c:idx val="0"/>
            <c:bubble3D val="0"/>
            <c:spPr>
              <a:solidFill>
                <a:schemeClr val="accent1"/>
              </a:solidFill>
              <a:ln w="9525">
                <a:solidFill>
                  <a:schemeClr val="bg1"/>
                </a:solidFill>
              </a:ln>
              <a:effectLst/>
            </c:spPr>
            <c:extLst>
              <c:ext xmlns:c16="http://schemas.microsoft.com/office/drawing/2014/chart" uri="{C3380CC4-5D6E-409C-BE32-E72D297353CC}">
                <c16:uniqueId val="{00000001-561A-401D-96F8-F8A7FFA0A611}"/>
              </c:ext>
            </c:extLst>
          </c:dPt>
          <c:dPt>
            <c:idx val="1"/>
            <c:bubble3D val="0"/>
            <c:spPr>
              <a:solidFill>
                <a:schemeClr val="accent2"/>
              </a:solidFill>
              <a:ln w="9525">
                <a:solidFill>
                  <a:schemeClr val="bg1"/>
                </a:solidFill>
              </a:ln>
              <a:effectLst/>
            </c:spPr>
            <c:extLst>
              <c:ext xmlns:c16="http://schemas.microsoft.com/office/drawing/2014/chart" uri="{C3380CC4-5D6E-409C-BE32-E72D297353CC}">
                <c16:uniqueId val="{00000003-561A-401D-96F8-F8A7FFA0A611}"/>
              </c:ext>
            </c:extLst>
          </c:dPt>
          <c:dPt>
            <c:idx val="2"/>
            <c:bubble3D val="0"/>
            <c:spPr>
              <a:solidFill>
                <a:schemeClr val="accent3"/>
              </a:solidFill>
              <a:ln w="9525">
                <a:solidFill>
                  <a:schemeClr val="bg1"/>
                </a:solidFill>
              </a:ln>
              <a:effectLst/>
            </c:spPr>
            <c:extLst>
              <c:ext xmlns:c16="http://schemas.microsoft.com/office/drawing/2014/chart" uri="{C3380CC4-5D6E-409C-BE32-E72D297353CC}">
                <c16:uniqueId val="{00000005-561A-401D-96F8-F8A7FFA0A611}"/>
              </c:ext>
            </c:extLst>
          </c:dPt>
          <c:dPt>
            <c:idx val="3"/>
            <c:bubble3D val="0"/>
            <c:spPr>
              <a:solidFill>
                <a:schemeClr val="accent4"/>
              </a:solidFill>
              <a:ln w="9525">
                <a:solidFill>
                  <a:schemeClr val="bg1"/>
                </a:solidFill>
              </a:ln>
              <a:effectLst/>
            </c:spPr>
            <c:extLst>
              <c:ext xmlns:c16="http://schemas.microsoft.com/office/drawing/2014/chart" uri="{C3380CC4-5D6E-409C-BE32-E72D297353CC}">
                <c16:uniqueId val="{00000007-561A-401D-96F8-F8A7FFA0A611}"/>
              </c:ext>
            </c:extLst>
          </c:dPt>
          <c:dLbls>
            <c:dLbl>
              <c:idx val="0"/>
              <c:layout>
                <c:manualLayout>
                  <c:x val="-0.22683567994849402"/>
                  <c:y val="-0.2424863387978142"/>
                </c:manualLayout>
              </c:layout>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Arial" panose="020B0604020202020204" pitchFamily="34" charset="0"/>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5830421358296718"/>
                      <c:h val="0.22745901639344263"/>
                    </c:manualLayout>
                  </c15:layout>
                </c:ext>
                <c:ext xmlns:c16="http://schemas.microsoft.com/office/drawing/2014/chart" uri="{C3380CC4-5D6E-409C-BE32-E72D297353CC}">
                  <c16:uniqueId val="{00000001-561A-401D-96F8-F8A7FFA0A611}"/>
                </c:ext>
              </c:extLst>
            </c:dLbl>
            <c:dLbl>
              <c:idx val="1"/>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Arial" panose="020B0604020202020204" pitchFamily="34" charset="0"/>
                    </a:defRPr>
                  </a:pPr>
                  <a:endParaRPr lang="en-US"/>
                </a:p>
              </c:txPr>
              <c:showLegendKey val="0"/>
              <c:showVal val="0"/>
              <c:showCatName val="1"/>
              <c:showSerName val="0"/>
              <c:showPercent val="1"/>
              <c:showBubbleSize val="0"/>
              <c:extLst>
                <c:ext xmlns:c16="http://schemas.microsoft.com/office/drawing/2014/chart" uri="{C3380CC4-5D6E-409C-BE32-E72D297353CC}">
                  <c16:uniqueId val="{00000003-561A-401D-96F8-F8A7FFA0A611}"/>
                </c:ext>
              </c:extLst>
            </c:dLbl>
            <c:spPr>
              <a:noFill/>
              <a:ln>
                <a:noFill/>
              </a:ln>
              <a:effectLst/>
            </c:spPr>
            <c:txPr>
              <a:bodyPr rot="0" spcFirstLastPara="1" vertOverflow="ellipsis" vert="horz" wrap="square" anchor="ctr" anchorCtr="1"/>
              <a:lstStyle/>
              <a:p>
                <a:pPr>
                  <a:defRPr sz="1200" b="1" i="0" u="none" strike="noStrike" kern="1200" baseline="0">
                    <a:solidFill>
                      <a:srgbClr val="000000"/>
                    </a:solidFill>
                    <a:latin typeface="+mn-lt"/>
                    <a:ea typeface="+mn-ea"/>
                    <a:cs typeface="Arial" panose="020B0604020202020204" pitchFamily="34" charset="0"/>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Non-Hispanic or non-latino</c:v>
                </c:pt>
                <c:pt idx="1">
                  <c:v>Hispanic or Latino</c:v>
                </c:pt>
                <c:pt idx="2">
                  <c:v>Non-US </c:v>
                </c:pt>
                <c:pt idx="3">
                  <c:v>Unknown</c:v>
                </c:pt>
              </c:strCache>
            </c:strRef>
          </c:cat>
          <c:val>
            <c:numRef>
              <c:f>Sheet1!$B$2:$B$5</c:f>
              <c:numCache>
                <c:formatCode>General</c:formatCode>
                <c:ptCount val="4"/>
                <c:pt idx="0">
                  <c:v>77.900000000000006</c:v>
                </c:pt>
                <c:pt idx="1">
                  <c:v>15.6</c:v>
                </c:pt>
                <c:pt idx="2">
                  <c:v>2.2000000000000002</c:v>
                </c:pt>
                <c:pt idx="3">
                  <c:v>4.3</c:v>
                </c:pt>
              </c:numCache>
            </c:numRef>
          </c:val>
          <c:extLst>
            <c:ext xmlns:c16="http://schemas.microsoft.com/office/drawing/2014/chart" uri="{C3380CC4-5D6E-409C-BE32-E72D297353CC}">
              <c16:uniqueId val="{0000000C-561A-401D-96F8-F8A7FFA0A611}"/>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rgbClr val="000000"/>
          </a:solidFill>
          <a:latin typeface="+mn-lt"/>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Non Hodgkin Lymphoma</c:v>
                </c:pt>
              </c:strCache>
            </c:strRef>
          </c:tx>
          <c:spPr>
            <a:ln w="57150" cap="rnd">
              <a:solidFill>
                <a:schemeClr val="accent1"/>
              </a:solidFill>
              <a:round/>
            </a:ln>
            <a:effectLst/>
          </c:spPr>
          <c:marker>
            <c:symbol val="none"/>
          </c:marker>
          <c:cat>
            <c:numRef>
              <c:f>Sheet1!$A$2:$A$5</c:f>
              <c:numCache>
                <c:formatCode>General</c:formatCode>
                <c:ptCount val="4"/>
                <c:pt idx="0">
                  <c:v>2016</c:v>
                </c:pt>
                <c:pt idx="1">
                  <c:v>2017</c:v>
                </c:pt>
                <c:pt idx="2">
                  <c:v>2018</c:v>
                </c:pt>
                <c:pt idx="3">
                  <c:v>2019</c:v>
                </c:pt>
              </c:numCache>
            </c:numRef>
          </c:cat>
          <c:val>
            <c:numRef>
              <c:f>Sheet1!$B$2:$B$5</c:f>
              <c:numCache>
                <c:formatCode>General</c:formatCode>
                <c:ptCount val="4"/>
                <c:pt idx="0">
                  <c:v>32</c:v>
                </c:pt>
                <c:pt idx="1">
                  <c:v>44</c:v>
                </c:pt>
                <c:pt idx="2">
                  <c:v>565</c:v>
                </c:pt>
                <c:pt idx="3">
                  <c:v>789</c:v>
                </c:pt>
              </c:numCache>
            </c:numRef>
          </c:val>
          <c:smooth val="0"/>
          <c:extLst>
            <c:ext xmlns:c16="http://schemas.microsoft.com/office/drawing/2014/chart" uri="{C3380CC4-5D6E-409C-BE32-E72D297353CC}">
              <c16:uniqueId val="{00000000-3A6A-46B3-82CE-18A283FEA714}"/>
            </c:ext>
          </c:extLst>
        </c:ser>
        <c:ser>
          <c:idx val="1"/>
          <c:order val="1"/>
          <c:tx>
            <c:strRef>
              <c:f>Sheet1!$C$1</c:f>
              <c:strCache>
                <c:ptCount val="1"/>
                <c:pt idx="0">
                  <c:v>Acute Lymphoblastic Leukemia</c:v>
                </c:pt>
              </c:strCache>
            </c:strRef>
          </c:tx>
          <c:spPr>
            <a:ln w="57150" cap="rnd">
              <a:solidFill>
                <a:schemeClr val="accent2"/>
              </a:solidFill>
              <a:round/>
            </a:ln>
            <a:effectLst/>
          </c:spPr>
          <c:marker>
            <c:symbol val="none"/>
          </c:marker>
          <c:cat>
            <c:numRef>
              <c:f>Sheet1!$A$2:$A$5</c:f>
              <c:numCache>
                <c:formatCode>General</c:formatCode>
                <c:ptCount val="4"/>
                <c:pt idx="0">
                  <c:v>2016</c:v>
                </c:pt>
                <c:pt idx="1">
                  <c:v>2017</c:v>
                </c:pt>
                <c:pt idx="2">
                  <c:v>2018</c:v>
                </c:pt>
                <c:pt idx="3">
                  <c:v>2019</c:v>
                </c:pt>
              </c:numCache>
            </c:numRef>
          </c:cat>
          <c:val>
            <c:numRef>
              <c:f>Sheet1!$C$2:$C$5</c:f>
              <c:numCache>
                <c:formatCode>General</c:formatCode>
                <c:ptCount val="4"/>
                <c:pt idx="0">
                  <c:v>27</c:v>
                </c:pt>
                <c:pt idx="1">
                  <c:v>71</c:v>
                </c:pt>
                <c:pt idx="2">
                  <c:v>169</c:v>
                </c:pt>
                <c:pt idx="3">
                  <c:v>194</c:v>
                </c:pt>
              </c:numCache>
            </c:numRef>
          </c:val>
          <c:smooth val="0"/>
          <c:extLst>
            <c:ext xmlns:c16="http://schemas.microsoft.com/office/drawing/2014/chart" uri="{C3380CC4-5D6E-409C-BE32-E72D297353CC}">
              <c16:uniqueId val="{00000001-3A6A-46B3-82CE-18A283FEA714}"/>
            </c:ext>
          </c:extLst>
        </c:ser>
        <c:ser>
          <c:idx val="2"/>
          <c:order val="2"/>
          <c:tx>
            <c:strRef>
              <c:f>Sheet1!$D$1</c:f>
              <c:strCache>
                <c:ptCount val="1"/>
                <c:pt idx="0">
                  <c:v>Other Indications</c:v>
                </c:pt>
              </c:strCache>
            </c:strRef>
          </c:tx>
          <c:spPr>
            <a:ln w="57150" cap="rnd">
              <a:solidFill>
                <a:schemeClr val="accent3"/>
              </a:solidFill>
              <a:round/>
            </a:ln>
            <a:effectLst/>
          </c:spPr>
          <c:marker>
            <c:symbol val="none"/>
          </c:marker>
          <c:cat>
            <c:numRef>
              <c:f>Sheet1!$A$2:$A$5</c:f>
              <c:numCache>
                <c:formatCode>General</c:formatCode>
                <c:ptCount val="4"/>
                <c:pt idx="0">
                  <c:v>2016</c:v>
                </c:pt>
                <c:pt idx="1">
                  <c:v>2017</c:v>
                </c:pt>
                <c:pt idx="2">
                  <c:v>2018</c:v>
                </c:pt>
                <c:pt idx="3">
                  <c:v>2019</c:v>
                </c:pt>
              </c:numCache>
            </c:numRef>
          </c:cat>
          <c:val>
            <c:numRef>
              <c:f>Sheet1!$D$2:$D$5</c:f>
              <c:numCache>
                <c:formatCode>General</c:formatCode>
                <c:ptCount val="4"/>
                <c:pt idx="0">
                  <c:v>11</c:v>
                </c:pt>
                <c:pt idx="1">
                  <c:v>13</c:v>
                </c:pt>
                <c:pt idx="2">
                  <c:v>71</c:v>
                </c:pt>
                <c:pt idx="3">
                  <c:v>72</c:v>
                </c:pt>
              </c:numCache>
            </c:numRef>
          </c:val>
          <c:smooth val="0"/>
          <c:extLst>
            <c:ext xmlns:c16="http://schemas.microsoft.com/office/drawing/2014/chart" uri="{C3380CC4-5D6E-409C-BE32-E72D297353CC}">
              <c16:uniqueId val="{00000002-3A6A-46B3-82CE-18A283FEA714}"/>
            </c:ext>
          </c:extLst>
        </c:ser>
        <c:dLbls>
          <c:showLegendKey val="0"/>
          <c:showVal val="0"/>
          <c:showCatName val="0"/>
          <c:showSerName val="0"/>
          <c:showPercent val="0"/>
          <c:showBubbleSize val="0"/>
        </c:dLbls>
        <c:smooth val="0"/>
        <c:axId val="983189064"/>
        <c:axId val="983191360"/>
      </c:lineChart>
      <c:catAx>
        <c:axId val="983189064"/>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983191360"/>
        <c:crosses val="autoZero"/>
        <c:auto val="1"/>
        <c:lblAlgn val="ctr"/>
        <c:lblOffset val="100"/>
        <c:noMultiLvlLbl val="0"/>
      </c:catAx>
      <c:valAx>
        <c:axId val="983191360"/>
        <c:scaling>
          <c:orientation val="minMax"/>
        </c:scaling>
        <c:delete val="0"/>
        <c:axPos val="l"/>
        <c:majorGridlines>
          <c:spPr>
            <a:ln w="9525" cap="flat" cmpd="sng" algn="ctr">
              <a:solidFill>
                <a:srgbClr val="000000"/>
              </a:solidFill>
              <a:round/>
            </a:ln>
            <a:effectLst/>
          </c:spPr>
        </c:majorGridlines>
        <c:numFmt formatCode="General"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983189064"/>
        <c:crosses val="autoZero"/>
        <c:crossBetween val="between"/>
        <c:majorUnit val="200"/>
      </c:valAx>
      <c:spPr>
        <a:noFill/>
        <a:ln>
          <a:solidFill>
            <a:srgbClr val="000000"/>
          </a:solid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000000"/>
                </a:solidFill>
                <a:latin typeface="+mn-lt"/>
                <a:ea typeface="+mn-ea"/>
                <a:cs typeface="+mn-cs"/>
              </a:defRPr>
            </a:pPr>
            <a:r>
              <a:rPr lang="en-US"/>
              <a:t>Acute Lymphoblastic Leukemia</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000000"/>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No Prior HCT</c:v>
                </c:pt>
              </c:strCache>
            </c:strRef>
          </c:tx>
          <c:spPr>
            <a:solidFill>
              <a:schemeClr val="accent1"/>
            </a:solidFill>
            <a:ln>
              <a:solidFill>
                <a:schemeClr val="bg1"/>
              </a:solidFill>
            </a:ln>
            <a:effectLst/>
          </c:spPr>
          <c:invertIfNegative val="0"/>
          <c:cat>
            <c:numRef>
              <c:f>Sheet1!$A$2:$A$4</c:f>
              <c:numCache>
                <c:formatCode>General</c:formatCode>
                <c:ptCount val="3"/>
                <c:pt idx="0">
                  <c:v>2017</c:v>
                </c:pt>
                <c:pt idx="1">
                  <c:v>2018</c:v>
                </c:pt>
                <c:pt idx="2">
                  <c:v>2019</c:v>
                </c:pt>
              </c:numCache>
            </c:numRef>
          </c:cat>
          <c:val>
            <c:numRef>
              <c:f>Sheet1!$B$2:$B$4</c:f>
              <c:numCache>
                <c:formatCode>General</c:formatCode>
                <c:ptCount val="3"/>
                <c:pt idx="0">
                  <c:v>52</c:v>
                </c:pt>
                <c:pt idx="1">
                  <c:v>60.4</c:v>
                </c:pt>
                <c:pt idx="2">
                  <c:v>69.599999999999994</c:v>
                </c:pt>
              </c:numCache>
            </c:numRef>
          </c:val>
          <c:extLst>
            <c:ext xmlns:c16="http://schemas.microsoft.com/office/drawing/2014/chart" uri="{C3380CC4-5D6E-409C-BE32-E72D297353CC}">
              <c16:uniqueId val="{00000000-295B-4052-8375-1626B5D746BB}"/>
            </c:ext>
          </c:extLst>
        </c:ser>
        <c:ser>
          <c:idx val="1"/>
          <c:order val="1"/>
          <c:tx>
            <c:strRef>
              <c:f>Sheet1!$C$1</c:f>
              <c:strCache>
                <c:ptCount val="1"/>
                <c:pt idx="0">
                  <c:v>Prior AutoHCT</c:v>
                </c:pt>
              </c:strCache>
            </c:strRef>
          </c:tx>
          <c:spPr>
            <a:solidFill>
              <a:schemeClr val="accent2"/>
            </a:solidFill>
            <a:ln>
              <a:noFill/>
            </a:ln>
            <a:effectLst/>
          </c:spPr>
          <c:invertIfNegative val="0"/>
          <c:cat>
            <c:numRef>
              <c:f>Sheet1!$A$2:$A$4</c:f>
              <c:numCache>
                <c:formatCode>General</c:formatCode>
                <c:ptCount val="3"/>
                <c:pt idx="0">
                  <c:v>2017</c:v>
                </c:pt>
                <c:pt idx="1">
                  <c:v>2018</c:v>
                </c:pt>
                <c:pt idx="2">
                  <c:v>2019</c:v>
                </c:pt>
              </c:numCache>
            </c:num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295B-4052-8375-1626B5D746BB}"/>
            </c:ext>
          </c:extLst>
        </c:ser>
        <c:ser>
          <c:idx val="2"/>
          <c:order val="2"/>
          <c:tx>
            <c:strRef>
              <c:f>Sheet1!$D$1</c:f>
              <c:strCache>
                <c:ptCount val="1"/>
                <c:pt idx="0">
                  <c:v>Prior AlloHCT</c:v>
                </c:pt>
              </c:strCache>
            </c:strRef>
          </c:tx>
          <c:spPr>
            <a:solidFill>
              <a:schemeClr val="accent3"/>
            </a:solidFill>
            <a:ln>
              <a:solidFill>
                <a:schemeClr val="bg1"/>
              </a:solidFill>
            </a:ln>
            <a:effectLst/>
          </c:spPr>
          <c:invertIfNegative val="0"/>
          <c:cat>
            <c:numRef>
              <c:f>Sheet1!$A$2:$A$4</c:f>
              <c:numCache>
                <c:formatCode>General</c:formatCode>
                <c:ptCount val="3"/>
                <c:pt idx="0">
                  <c:v>2017</c:v>
                </c:pt>
                <c:pt idx="1">
                  <c:v>2018</c:v>
                </c:pt>
                <c:pt idx="2">
                  <c:v>2019</c:v>
                </c:pt>
              </c:numCache>
            </c:numRef>
          </c:cat>
          <c:val>
            <c:numRef>
              <c:f>Sheet1!$D$2:$D$4</c:f>
              <c:numCache>
                <c:formatCode>General</c:formatCode>
                <c:ptCount val="3"/>
                <c:pt idx="0">
                  <c:v>48</c:v>
                </c:pt>
                <c:pt idx="1">
                  <c:v>33.700000000000003</c:v>
                </c:pt>
                <c:pt idx="2">
                  <c:v>27.3</c:v>
                </c:pt>
              </c:numCache>
            </c:numRef>
          </c:val>
          <c:extLst>
            <c:ext xmlns:c16="http://schemas.microsoft.com/office/drawing/2014/chart" uri="{C3380CC4-5D6E-409C-BE32-E72D297353CC}">
              <c16:uniqueId val="{00000002-295B-4052-8375-1626B5D746BB}"/>
            </c:ext>
          </c:extLst>
        </c:ser>
        <c:dLbls>
          <c:showLegendKey val="0"/>
          <c:showVal val="0"/>
          <c:showCatName val="0"/>
          <c:showSerName val="0"/>
          <c:showPercent val="0"/>
          <c:showBubbleSize val="0"/>
        </c:dLbls>
        <c:gapWidth val="150"/>
        <c:overlap val="100"/>
        <c:axId val="669531120"/>
        <c:axId val="669521936"/>
      </c:barChart>
      <c:catAx>
        <c:axId val="669531120"/>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669521936"/>
        <c:crosses val="autoZero"/>
        <c:auto val="1"/>
        <c:lblAlgn val="ctr"/>
        <c:lblOffset val="100"/>
        <c:noMultiLvlLbl val="0"/>
      </c:catAx>
      <c:valAx>
        <c:axId val="669521936"/>
        <c:scaling>
          <c:orientation val="minMax"/>
        </c:scaling>
        <c:delete val="0"/>
        <c:axPos val="l"/>
        <c:majorGridlines>
          <c:spPr>
            <a:ln w="9525" cap="flat" cmpd="sng" algn="ctr">
              <a:solidFill>
                <a:srgbClr val="000000"/>
              </a:solidFill>
              <a:round/>
            </a:ln>
            <a:effectLst/>
          </c:spPr>
        </c:majorGridlines>
        <c:numFmt formatCode="0%"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669531120"/>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rgbClr val="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000000"/>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000000"/>
                </a:solidFill>
                <a:latin typeface="+mn-lt"/>
                <a:ea typeface="+mn-ea"/>
                <a:cs typeface="+mn-cs"/>
              </a:defRPr>
            </a:pPr>
            <a:r>
              <a:rPr lang="en-US"/>
              <a:t>Non Hodgkin Lymphoma</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000000"/>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No Prior HCT</c:v>
                </c:pt>
              </c:strCache>
            </c:strRef>
          </c:tx>
          <c:spPr>
            <a:solidFill>
              <a:schemeClr val="accent1"/>
            </a:solidFill>
            <a:ln>
              <a:solidFill>
                <a:schemeClr val="bg1"/>
              </a:solidFill>
            </a:ln>
            <a:effectLst/>
          </c:spPr>
          <c:invertIfNegative val="0"/>
          <c:cat>
            <c:numRef>
              <c:f>Sheet1!$A$2:$A$4</c:f>
              <c:numCache>
                <c:formatCode>General</c:formatCode>
                <c:ptCount val="3"/>
                <c:pt idx="0">
                  <c:v>2017</c:v>
                </c:pt>
                <c:pt idx="1">
                  <c:v>2018</c:v>
                </c:pt>
                <c:pt idx="2">
                  <c:v>2019</c:v>
                </c:pt>
              </c:numCache>
            </c:numRef>
          </c:cat>
          <c:val>
            <c:numRef>
              <c:f>Sheet1!$B$2:$B$4</c:f>
              <c:numCache>
                <c:formatCode>General</c:formatCode>
                <c:ptCount val="3"/>
                <c:pt idx="0">
                  <c:v>27.3</c:v>
                </c:pt>
                <c:pt idx="1">
                  <c:v>61.9</c:v>
                </c:pt>
                <c:pt idx="2">
                  <c:v>71</c:v>
                </c:pt>
              </c:numCache>
            </c:numRef>
          </c:val>
          <c:extLst>
            <c:ext xmlns:c16="http://schemas.microsoft.com/office/drawing/2014/chart" uri="{C3380CC4-5D6E-409C-BE32-E72D297353CC}">
              <c16:uniqueId val="{00000000-F9F1-4EC9-B161-1275DAEDB94B}"/>
            </c:ext>
          </c:extLst>
        </c:ser>
        <c:ser>
          <c:idx val="1"/>
          <c:order val="1"/>
          <c:tx>
            <c:strRef>
              <c:f>Sheet1!$C$1</c:f>
              <c:strCache>
                <c:ptCount val="1"/>
                <c:pt idx="0">
                  <c:v>Prior AutoHCT</c:v>
                </c:pt>
              </c:strCache>
            </c:strRef>
          </c:tx>
          <c:spPr>
            <a:solidFill>
              <a:schemeClr val="accent2"/>
            </a:solidFill>
            <a:ln>
              <a:solidFill>
                <a:schemeClr val="bg1"/>
              </a:solidFill>
            </a:ln>
            <a:effectLst/>
          </c:spPr>
          <c:invertIfNegative val="0"/>
          <c:cat>
            <c:numRef>
              <c:f>Sheet1!$A$2:$A$4</c:f>
              <c:numCache>
                <c:formatCode>General</c:formatCode>
                <c:ptCount val="3"/>
                <c:pt idx="0">
                  <c:v>2017</c:v>
                </c:pt>
                <c:pt idx="1">
                  <c:v>2018</c:v>
                </c:pt>
                <c:pt idx="2">
                  <c:v>2019</c:v>
                </c:pt>
              </c:numCache>
            </c:numRef>
          </c:cat>
          <c:val>
            <c:numRef>
              <c:f>Sheet1!$C$2:$C$4</c:f>
              <c:numCache>
                <c:formatCode>General</c:formatCode>
                <c:ptCount val="3"/>
                <c:pt idx="0">
                  <c:v>63.6</c:v>
                </c:pt>
                <c:pt idx="1">
                  <c:v>32.9</c:v>
                </c:pt>
                <c:pt idx="2">
                  <c:v>25.7</c:v>
                </c:pt>
              </c:numCache>
            </c:numRef>
          </c:val>
          <c:extLst>
            <c:ext xmlns:c16="http://schemas.microsoft.com/office/drawing/2014/chart" uri="{C3380CC4-5D6E-409C-BE32-E72D297353CC}">
              <c16:uniqueId val="{00000001-F9F1-4EC9-B161-1275DAEDB94B}"/>
            </c:ext>
          </c:extLst>
        </c:ser>
        <c:ser>
          <c:idx val="2"/>
          <c:order val="2"/>
          <c:tx>
            <c:strRef>
              <c:f>Sheet1!$D$1</c:f>
              <c:strCache>
                <c:ptCount val="1"/>
                <c:pt idx="0">
                  <c:v>Prior AlloHCT</c:v>
                </c:pt>
              </c:strCache>
            </c:strRef>
          </c:tx>
          <c:spPr>
            <a:solidFill>
              <a:schemeClr val="accent3"/>
            </a:solidFill>
            <a:ln>
              <a:solidFill>
                <a:schemeClr val="bg1"/>
              </a:solidFill>
            </a:ln>
            <a:effectLst/>
          </c:spPr>
          <c:invertIfNegative val="0"/>
          <c:cat>
            <c:numRef>
              <c:f>Sheet1!$A$2:$A$4</c:f>
              <c:numCache>
                <c:formatCode>General</c:formatCode>
                <c:ptCount val="3"/>
                <c:pt idx="0">
                  <c:v>2017</c:v>
                </c:pt>
                <c:pt idx="1">
                  <c:v>2018</c:v>
                </c:pt>
                <c:pt idx="2">
                  <c:v>2019</c:v>
                </c:pt>
              </c:numCache>
            </c:numRef>
          </c:cat>
          <c:val>
            <c:numRef>
              <c:f>Sheet1!$D$2:$D$4</c:f>
              <c:numCache>
                <c:formatCode>General</c:formatCode>
                <c:ptCount val="3"/>
                <c:pt idx="0">
                  <c:v>9.1</c:v>
                </c:pt>
                <c:pt idx="1">
                  <c:v>3.2</c:v>
                </c:pt>
                <c:pt idx="2">
                  <c:v>2</c:v>
                </c:pt>
              </c:numCache>
            </c:numRef>
          </c:val>
          <c:extLst>
            <c:ext xmlns:c16="http://schemas.microsoft.com/office/drawing/2014/chart" uri="{C3380CC4-5D6E-409C-BE32-E72D297353CC}">
              <c16:uniqueId val="{00000002-F9F1-4EC9-B161-1275DAEDB94B}"/>
            </c:ext>
          </c:extLst>
        </c:ser>
        <c:dLbls>
          <c:showLegendKey val="0"/>
          <c:showVal val="0"/>
          <c:showCatName val="0"/>
          <c:showSerName val="0"/>
          <c:showPercent val="0"/>
          <c:showBubbleSize val="0"/>
        </c:dLbls>
        <c:gapWidth val="150"/>
        <c:overlap val="100"/>
        <c:axId val="669531120"/>
        <c:axId val="669521936"/>
      </c:barChart>
      <c:catAx>
        <c:axId val="669531120"/>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669521936"/>
        <c:crosses val="autoZero"/>
        <c:auto val="1"/>
        <c:lblAlgn val="ctr"/>
        <c:lblOffset val="100"/>
        <c:noMultiLvlLbl val="0"/>
      </c:catAx>
      <c:valAx>
        <c:axId val="669521936"/>
        <c:scaling>
          <c:orientation val="minMax"/>
        </c:scaling>
        <c:delete val="0"/>
        <c:axPos val="l"/>
        <c:majorGridlines>
          <c:spPr>
            <a:ln w="9525" cap="flat" cmpd="sng" algn="ctr">
              <a:solidFill>
                <a:srgbClr val="000000"/>
              </a:solidFill>
              <a:round/>
            </a:ln>
            <a:effectLst/>
          </c:spPr>
        </c:majorGridlines>
        <c:numFmt formatCode="0%"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669531120"/>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A27B0B-6F1F-447D-8423-AD921BAABB62}" type="datetimeFigureOut">
              <a:rPr lang="en-US" smtClean="0"/>
              <a:t>2/18/2022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1EC45E-3E5F-41C4-979C-68C30D6D4156}" type="slidenum">
              <a:rPr lang="en-US" smtClean="0"/>
              <a:t>‹#›</a:t>
            </a:fld>
            <a:endParaRPr lang="en-US"/>
          </a:p>
        </p:txBody>
      </p:sp>
    </p:spTree>
    <p:extLst>
      <p:ext uri="{BB962C8B-B14F-4D97-AF65-F5344CB8AC3E}">
        <p14:creationId xmlns:p14="http://schemas.microsoft.com/office/powerpoint/2010/main" val="3155653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ema.europa.eu/en/documents/report/report-car-t-cell-therapy-registries-workshop_en.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 </a:t>
            </a:r>
            <a:r>
              <a:rPr lang="en-US" b="0" dirty="0"/>
              <a:t>The CIBMTR has launched the cellular therapy (CT) registry in 2016 with the objective of capturing demographic, patterns of use and outcomes of recipients of cellular therapies. Similar to the hematopoietic cell transplant (HCT) outcomes database, the CT registry captures long term outcomes of recipients of these therapies and it can be used to meet regulatory requirements for 15 years of follow up, applicable to recipients of genetic modified cellular therapies. Since its inception, the field of cellular therapies rapidly expanded and there are currently two chimeric antigen receptor (CAR) T-cells commercially approved for treatment of hematologic malignancies. </a:t>
            </a:r>
          </a:p>
          <a:p>
            <a:endParaRPr lang="en-US" b="0" dirty="0"/>
          </a:p>
          <a:p>
            <a:r>
              <a:rPr lang="en-US" b="0" dirty="0"/>
              <a:t>The Cellular Immunotherapy Data Resource (CIDR) was awarded to the CIBMTR in 2018 to assist in the development and maintenance of a cellular therapy outcomes database focused on the treatment of cancer. The CIDR is a National Cancer Institute Moonshot initiative developed to serve the biomedical community to advance the field of cellular immunotherapy through research by capturing high quality data that can be efficiently shared with investigators. </a:t>
            </a:r>
          </a:p>
          <a:p>
            <a:r>
              <a:rPr lang="en-US" b="0" dirty="0"/>
              <a:t> </a:t>
            </a:r>
          </a:p>
          <a:p>
            <a:r>
              <a:rPr lang="en-US" b="0" dirty="0"/>
              <a:t>The CT infrastructure is being used to capture real-world data of recipients of CAR T-cells and this report provides an early look of the implementation of these therapies in the US. Data collection for CAR T-cells is voluntary and the capture of the overall activity of these therapies in the US by the CIBMTR is estimated to be in the range of 45% to 58% of commercial products. This estimate is based on reconciling the number of products delivered to centers and the subsequent reporting to the CIBMTR, using product identifiers. </a:t>
            </a:r>
          </a:p>
          <a:p>
            <a:endParaRPr lang="en-US" b="0" dirty="0"/>
          </a:p>
          <a:p>
            <a:r>
              <a:rPr lang="en-US" b="0" dirty="0"/>
              <a:t>The first edition of these Summary Slides outlines accrual numbers, indications, demographic information voluntarily reported by US centers on recipients of CAR T cells from 2016 to 2019. The majority of cases being reported are from centers utilizing commercially available CAR T cells for treatment of approved indications. Data capture for 2019 is ongoing and total numbers presented here are not final. </a:t>
            </a:r>
          </a:p>
          <a:p>
            <a:endParaRPr lang="en-US" b="0" dirty="0"/>
          </a:p>
          <a:p>
            <a:r>
              <a:rPr lang="en-US" b="0" dirty="0"/>
              <a:t>  </a:t>
            </a:r>
          </a:p>
          <a:p>
            <a:r>
              <a:rPr lang="en-US" b="0" dirty="0"/>
              <a:t>Pasquini MC, Hu ZH. </a:t>
            </a:r>
            <a:r>
              <a:rPr lang="en-US" b="1" dirty="0"/>
              <a:t>Current uses of CAR T cell Therapies in the US: CIDR summary slides, 2019. </a:t>
            </a:r>
            <a:r>
              <a:rPr lang="en-US" b="0" dirty="0"/>
              <a:t> Available at: </a:t>
            </a:r>
            <a:r>
              <a:rPr lang="en-US" sz="1200" dirty="0">
                <a:solidFill>
                  <a:srgbClr val="FF0000"/>
                </a:solidFill>
                <a:highlight>
                  <a:srgbClr val="FFFF00"/>
                </a:highlight>
              </a:rPr>
              <a:t>http://www.cibmtr.org </a:t>
            </a:r>
            <a:endParaRPr lang="en-US" b="0" dirty="0"/>
          </a:p>
        </p:txBody>
      </p:sp>
      <p:sp>
        <p:nvSpPr>
          <p:cNvPr id="4" name="Slide Number Placeholder 3"/>
          <p:cNvSpPr>
            <a:spLocks noGrp="1"/>
          </p:cNvSpPr>
          <p:nvPr>
            <p:ph type="sldNum" sz="quarter" idx="5"/>
          </p:nvPr>
        </p:nvSpPr>
        <p:spPr/>
        <p:txBody>
          <a:bodyPr/>
          <a:lstStyle/>
          <a:p>
            <a:fld id="{821EC45E-3E5F-41C4-979C-68C30D6D4156}" type="slidenum">
              <a:rPr lang="en-US" smtClean="0"/>
              <a:t>1</a:t>
            </a:fld>
            <a:endParaRPr lang="en-US"/>
          </a:p>
        </p:txBody>
      </p:sp>
    </p:spTree>
    <p:extLst>
      <p:ext uri="{BB962C8B-B14F-4D97-AF65-F5344CB8AC3E}">
        <p14:creationId xmlns:p14="http://schemas.microsoft.com/office/powerpoint/2010/main" val="2620591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2: </a:t>
            </a:r>
            <a:r>
              <a:rPr lang="en-US" b="0" dirty="0"/>
              <a:t>This slide outlines the timeline and milestone for the CT registry development. This program started in 2015 with the development of a CT Task Force to assess the CT landscape and to start the development of common data elements pertinent to this field. The first iterations of CT forms were presented in a forum format to the public, when several stakeholders were present to provide input on this new program. Through initial funding by the NCI, the CT registry was launched in the Summer of 2016 as a pilot project to assess the performance of its forms and the alignment with the existing HCT reporting already in place at treatment centers. The input from the community was invaluable for the implementation of this resource, which continued to capture data since 2016 uninterrupted. </a:t>
            </a:r>
          </a:p>
          <a:p>
            <a:r>
              <a:rPr lang="en-US" b="0" dirty="0"/>
              <a:t>The process of development of a CT registry was not only limited to the US as parallel activities were started outside the US. The CIBMTR worked closely with the European group for Blood and Marrow Transplantation (EBMT) and the Japan Data Center for Hematopoietic Cell Transplantation (JDCHCT) to harmonize the language capture in the forms or collaborate in the development of data systems to maximize the standardization of data collection. Recognizing the rapid expansion of CAR T cells utilization and that these products would be available globally, efforts to harmonize these outcomes databases were deemed high priority by these groups in order to develop collaborative research in the future. The CIBMTR and EBMT worked closely with the European Medicines Agency (EMA) to define data standards of recipients of CAR T cells (</a:t>
            </a:r>
            <a:r>
              <a:rPr lang="en-US" dirty="0">
                <a:hlinkClick r:id="rId3"/>
              </a:rPr>
              <a:t>https://www.ema.europa.eu/en/documents/report/report-car-t-cell-therapy-registries-workshop_en.pdf</a:t>
            </a:r>
            <a:r>
              <a:rPr lang="en-US" dirty="0"/>
              <a:t>). </a:t>
            </a:r>
          </a:p>
          <a:p>
            <a:r>
              <a:rPr lang="en-US" b="0" dirty="0"/>
              <a:t>After the commercial approval of </a:t>
            </a:r>
            <a:r>
              <a:rPr lang="en-US" b="0" dirty="0" err="1"/>
              <a:t>Tisagenlecleucel</a:t>
            </a:r>
            <a:r>
              <a:rPr lang="en-US" b="0" dirty="0"/>
              <a:t> and Axicabtagene Ciloleucel, the CIBMTR worked with Novartis and Kite Pharma to develop a plan to use the CT registry as the infrastructure for the long term follow up of recipients of these therapies. Two post approval safety studies (PASS) were developed with the goal of accruing 2500 recipients of </a:t>
            </a:r>
            <a:r>
              <a:rPr lang="en-US" b="0" dirty="0" err="1"/>
              <a:t>Tisagenlecleucel</a:t>
            </a:r>
            <a:r>
              <a:rPr lang="en-US" b="0" dirty="0"/>
              <a:t> and 1500 recipients of Axicabtagene Ciloleucel, following them for 15 years. </a:t>
            </a:r>
          </a:p>
          <a:p>
            <a:endParaRPr lang="en-US" b="0" dirty="0"/>
          </a:p>
          <a:p>
            <a:r>
              <a:rPr lang="en-US" b="0" dirty="0"/>
              <a:t>In January 2020 over 2000 CAR T cell recipients were reported to the CIBMTR. </a:t>
            </a:r>
            <a:endParaRPr lang="en-US" b="1" dirty="0"/>
          </a:p>
        </p:txBody>
      </p:sp>
      <p:sp>
        <p:nvSpPr>
          <p:cNvPr id="4" name="Slide Number Placeholder 3"/>
          <p:cNvSpPr>
            <a:spLocks noGrp="1"/>
          </p:cNvSpPr>
          <p:nvPr>
            <p:ph type="sldNum" sz="quarter" idx="5"/>
          </p:nvPr>
        </p:nvSpPr>
        <p:spPr/>
        <p:txBody>
          <a:bodyPr/>
          <a:lstStyle/>
          <a:p>
            <a:fld id="{821EC45E-3E5F-41C4-979C-68C30D6D4156}" type="slidenum">
              <a:rPr lang="en-US" smtClean="0"/>
              <a:t>2</a:t>
            </a:fld>
            <a:endParaRPr lang="en-US"/>
          </a:p>
        </p:txBody>
      </p:sp>
    </p:spTree>
    <p:extLst>
      <p:ext uri="{BB962C8B-B14F-4D97-AF65-F5344CB8AC3E}">
        <p14:creationId xmlns:p14="http://schemas.microsoft.com/office/powerpoint/2010/main" val="4262567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3: </a:t>
            </a:r>
            <a:r>
              <a:rPr lang="en-US" b="0" dirty="0"/>
              <a:t> Number of patients treated with CAR T cells reported to the CIBMTR from 2016 to 2019. There were a total of 2,058 patients and a proportion of patients received more than one CAR T cell infusion with a total of 2,217 infusions reported by 2019. The blue boxes represent the patient accrual by year and the organ line is the cumulative accrual.  </a:t>
            </a:r>
            <a:endParaRPr lang="en-US" b="1" dirty="0"/>
          </a:p>
        </p:txBody>
      </p:sp>
      <p:sp>
        <p:nvSpPr>
          <p:cNvPr id="4" name="Slide Number Placeholder 3"/>
          <p:cNvSpPr>
            <a:spLocks noGrp="1"/>
          </p:cNvSpPr>
          <p:nvPr>
            <p:ph type="sldNum" sz="quarter" idx="5"/>
          </p:nvPr>
        </p:nvSpPr>
        <p:spPr/>
        <p:txBody>
          <a:bodyPr/>
          <a:lstStyle/>
          <a:p>
            <a:fld id="{821EC45E-3E5F-41C4-979C-68C30D6D4156}" type="slidenum">
              <a:rPr lang="en-US" smtClean="0"/>
              <a:t>3</a:t>
            </a:fld>
            <a:endParaRPr lang="en-US"/>
          </a:p>
        </p:txBody>
      </p:sp>
    </p:spTree>
    <p:extLst>
      <p:ext uri="{BB962C8B-B14F-4D97-AF65-F5344CB8AC3E}">
        <p14:creationId xmlns:p14="http://schemas.microsoft.com/office/powerpoint/2010/main" val="1715252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4:</a:t>
            </a:r>
            <a:r>
              <a:rPr lang="en-US" b="0" dirty="0"/>
              <a:t> Most common indications for CAR T cells are Non Hodgkin Lymphoma and Acute Lymphoblastic Leukemia, aligning with commercial approval. In fact  79% of cases reported are for commercial CAR T cells. Multiple myeloma is a new indication for CAR T cells and few cases were reported. The data was reported by 123 US centers, the median age of CAR T cell recipients is 57 years with a wide age range and 37% received a prior autologous or allogeneic HCT.</a:t>
            </a:r>
            <a:endParaRPr lang="en-US" b="1" dirty="0"/>
          </a:p>
        </p:txBody>
      </p:sp>
      <p:sp>
        <p:nvSpPr>
          <p:cNvPr id="4" name="Slide Number Placeholder 3"/>
          <p:cNvSpPr>
            <a:spLocks noGrp="1"/>
          </p:cNvSpPr>
          <p:nvPr>
            <p:ph type="sldNum" sz="quarter" idx="5"/>
          </p:nvPr>
        </p:nvSpPr>
        <p:spPr/>
        <p:txBody>
          <a:bodyPr/>
          <a:lstStyle/>
          <a:p>
            <a:fld id="{821EC45E-3E5F-41C4-979C-68C30D6D4156}" type="slidenum">
              <a:rPr lang="en-US" smtClean="0"/>
              <a:t>4</a:t>
            </a:fld>
            <a:endParaRPr lang="en-US"/>
          </a:p>
        </p:txBody>
      </p:sp>
    </p:spTree>
    <p:extLst>
      <p:ext uri="{BB962C8B-B14F-4D97-AF65-F5344CB8AC3E}">
        <p14:creationId xmlns:p14="http://schemas.microsoft.com/office/powerpoint/2010/main" val="4052059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5: </a:t>
            </a:r>
            <a:r>
              <a:rPr lang="en-US" b="0" dirty="0"/>
              <a:t>Among recipients of commercial CAR T cells, 31% are 65 years or older. The proportion of patients 65 years and older who received non commercial CAR T cells is 23%, likely due to a higher proportion of clinical trial participants in this group. The CAR T cells represented in the non commercial group include recipients of CAR T-cells under investigator initiated studies of approved or otherwise products, or patients who receive CAR T-cells as part of expanded access protocols voluntarily reported by participating centers. Further identification of these studies is done through clinicaltrials.gov identifier number collected in the CT forms. </a:t>
            </a:r>
            <a:endParaRPr lang="en-US" b="1" dirty="0"/>
          </a:p>
        </p:txBody>
      </p:sp>
      <p:sp>
        <p:nvSpPr>
          <p:cNvPr id="4" name="Slide Number Placeholder 3"/>
          <p:cNvSpPr>
            <a:spLocks noGrp="1"/>
          </p:cNvSpPr>
          <p:nvPr>
            <p:ph type="sldNum" sz="quarter" idx="5"/>
          </p:nvPr>
        </p:nvSpPr>
        <p:spPr/>
        <p:txBody>
          <a:bodyPr/>
          <a:lstStyle/>
          <a:p>
            <a:fld id="{821EC45E-3E5F-41C4-979C-68C30D6D4156}" type="slidenum">
              <a:rPr lang="en-US" smtClean="0"/>
              <a:t>5</a:t>
            </a:fld>
            <a:endParaRPr lang="en-US"/>
          </a:p>
        </p:txBody>
      </p:sp>
    </p:spTree>
    <p:extLst>
      <p:ext uri="{BB962C8B-B14F-4D97-AF65-F5344CB8AC3E}">
        <p14:creationId xmlns:p14="http://schemas.microsoft.com/office/powerpoint/2010/main" val="2090788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6:</a:t>
            </a:r>
            <a:r>
              <a:rPr lang="en-US" b="0" dirty="0"/>
              <a:t> Race and ethnicity of CAR T-cell recipients from 2016 to 2019 distribution demonstrate that 81% of patients are Caucasians or 78% are non-Hispanic or non-</a:t>
            </a:r>
            <a:r>
              <a:rPr lang="en-US" b="0" dirty="0" err="1"/>
              <a:t>latinos</a:t>
            </a:r>
            <a:r>
              <a:rPr lang="en-US" b="0" dirty="0"/>
              <a:t>. Minority groups are currently under represented among recipients of these therapies according to data reported to the CIBMTR. There is small proportion of foreign patients who received the therapy in the US but did not report race or ethnicity. </a:t>
            </a:r>
            <a:endParaRPr lang="en-US" b="1" dirty="0"/>
          </a:p>
        </p:txBody>
      </p:sp>
      <p:sp>
        <p:nvSpPr>
          <p:cNvPr id="4" name="Slide Number Placeholder 3"/>
          <p:cNvSpPr>
            <a:spLocks noGrp="1"/>
          </p:cNvSpPr>
          <p:nvPr>
            <p:ph type="sldNum" sz="quarter" idx="5"/>
          </p:nvPr>
        </p:nvSpPr>
        <p:spPr/>
        <p:txBody>
          <a:bodyPr/>
          <a:lstStyle/>
          <a:p>
            <a:fld id="{821EC45E-3E5F-41C4-979C-68C30D6D4156}" type="slidenum">
              <a:rPr lang="en-US" smtClean="0"/>
              <a:t>6</a:t>
            </a:fld>
            <a:endParaRPr lang="en-US"/>
          </a:p>
        </p:txBody>
      </p:sp>
    </p:spTree>
    <p:extLst>
      <p:ext uri="{BB962C8B-B14F-4D97-AF65-F5344CB8AC3E}">
        <p14:creationId xmlns:p14="http://schemas.microsoft.com/office/powerpoint/2010/main" val="3084108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7: </a:t>
            </a:r>
            <a:r>
              <a:rPr lang="en-US" b="0" dirty="0"/>
              <a:t>CAR T-cell indications by year demonstrates an increase in the overall utilization of this therapy with a more distinctive increase among patients with non Hodgkin lymphoma with over 750 patients treated for this indication being reported in 2019.  </a:t>
            </a:r>
            <a:endParaRPr lang="en-US" b="1" dirty="0"/>
          </a:p>
        </p:txBody>
      </p:sp>
      <p:sp>
        <p:nvSpPr>
          <p:cNvPr id="4" name="Slide Number Placeholder 3"/>
          <p:cNvSpPr>
            <a:spLocks noGrp="1"/>
          </p:cNvSpPr>
          <p:nvPr>
            <p:ph type="sldNum" sz="quarter" idx="5"/>
          </p:nvPr>
        </p:nvSpPr>
        <p:spPr/>
        <p:txBody>
          <a:bodyPr/>
          <a:lstStyle/>
          <a:p>
            <a:fld id="{821EC45E-3E5F-41C4-979C-68C30D6D4156}" type="slidenum">
              <a:rPr lang="en-US" smtClean="0"/>
              <a:t>7</a:t>
            </a:fld>
            <a:endParaRPr lang="en-US"/>
          </a:p>
        </p:txBody>
      </p:sp>
    </p:spTree>
    <p:extLst>
      <p:ext uri="{BB962C8B-B14F-4D97-AF65-F5344CB8AC3E}">
        <p14:creationId xmlns:p14="http://schemas.microsoft.com/office/powerpoint/2010/main" val="3856751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8: </a:t>
            </a:r>
            <a:r>
              <a:rPr lang="en-US" b="0" dirty="0"/>
              <a:t>The most common indications for CAR T-cells presently are also diseases commonly treated with HCT. This slide outlines the proportion of patients who received an HCT prior to CAR T-cells. </a:t>
            </a:r>
            <a:r>
              <a:rPr lang="en-US" b="1" dirty="0"/>
              <a:t>Slide 4 </a:t>
            </a:r>
            <a:r>
              <a:rPr lang="en-US" b="0" dirty="0"/>
              <a:t>reported that 37% of CAR T-cell recipients were treated with an HCT, this proportion differs by disease indication and by year. The proportion of patients who did not receive an HCT is steadily increasing with 70% and 71% of patients with NHL and ALL without a prior HCT in 2019, respectively. This trend demonstrate an increase overall utilization of CAR T-cells but also the impact on practices of care with the introduction of CAR T-cells as standard of care. Physicians may elect to proceed with a CAR T-cells to improve disease control before considering an HCT in patients with </a:t>
            </a:r>
            <a:r>
              <a:rPr lang="en-US" b="0"/>
              <a:t>refractory diseases. </a:t>
            </a:r>
            <a:endParaRPr lang="en-US" b="0" dirty="0"/>
          </a:p>
        </p:txBody>
      </p:sp>
      <p:sp>
        <p:nvSpPr>
          <p:cNvPr id="4" name="Slide Number Placeholder 3"/>
          <p:cNvSpPr>
            <a:spLocks noGrp="1"/>
          </p:cNvSpPr>
          <p:nvPr>
            <p:ph type="sldNum" sz="quarter" idx="5"/>
          </p:nvPr>
        </p:nvSpPr>
        <p:spPr/>
        <p:txBody>
          <a:bodyPr/>
          <a:lstStyle/>
          <a:p>
            <a:fld id="{821EC45E-3E5F-41C4-979C-68C30D6D4156}" type="slidenum">
              <a:rPr lang="en-US" smtClean="0"/>
              <a:t>8</a:t>
            </a:fld>
            <a:endParaRPr lang="en-US"/>
          </a:p>
        </p:txBody>
      </p:sp>
    </p:spTree>
    <p:extLst>
      <p:ext uri="{BB962C8B-B14F-4D97-AF65-F5344CB8AC3E}">
        <p14:creationId xmlns:p14="http://schemas.microsoft.com/office/powerpoint/2010/main" val="41804896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RGB New PP_5_cj.jpg">
            <a:extLst>
              <a:ext uri="{FF2B5EF4-FFF2-40B4-BE49-F238E27FC236}">
                <a16:creationId xmlns:a16="http://schemas.microsoft.com/office/drawing/2014/main" id="{E14364E3-2E8A-4958-8E58-C87894954AE8}"/>
              </a:ext>
            </a:extLst>
          </p:cNvPr>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l="2280" t="3252" r="2521" b="25790"/>
          <a:stretch>
            <a:fillRect/>
          </a:stretch>
        </p:blipFill>
        <p:spPr bwMode="auto">
          <a:xfrm>
            <a:off x="0" y="0"/>
            <a:ext cx="1226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AE2D13E5-761C-4C12-8A7D-9DFE95A5DF5F}"/>
              </a:ext>
            </a:extLst>
          </p:cNvPr>
          <p:cNvSpPr txBox="1"/>
          <p:nvPr userDrawn="1"/>
        </p:nvSpPr>
        <p:spPr>
          <a:xfrm>
            <a:off x="-19051" y="5473701"/>
            <a:ext cx="12287251" cy="1114088"/>
          </a:xfrm>
          <a:prstGeom prst="rect">
            <a:avLst/>
          </a:prstGeom>
          <a:solidFill>
            <a:schemeClr val="bg1"/>
          </a:solidFill>
        </p:spPr>
        <p:txBody>
          <a:bodyPr wrap="square">
            <a:spAutoFit/>
          </a:bodyPr>
          <a:lstStyle/>
          <a:p>
            <a:pPr marL="3514725">
              <a:defRPr/>
            </a:pPr>
            <a:endParaRPr lang="en-US" sz="788" dirty="0">
              <a:solidFill>
                <a:schemeClr val="tx1">
                  <a:lumMod val="50000"/>
                  <a:lumOff val="50000"/>
                </a:schemeClr>
              </a:solidFill>
            </a:endParaRPr>
          </a:p>
          <a:p>
            <a:pPr marL="3814763">
              <a:defRPr/>
            </a:pPr>
            <a:endParaRPr lang="en-US" sz="788" dirty="0">
              <a:solidFill>
                <a:schemeClr val="tx1">
                  <a:lumMod val="50000"/>
                  <a:lumOff val="50000"/>
                </a:schemeClr>
              </a:solidFill>
            </a:endParaRPr>
          </a:p>
          <a:p>
            <a:pPr marL="3814763">
              <a:defRPr/>
            </a:pPr>
            <a:endParaRPr lang="en-US" sz="788" dirty="0">
              <a:solidFill>
                <a:schemeClr val="tx1">
                  <a:lumMod val="50000"/>
                  <a:lumOff val="50000"/>
                </a:schemeClr>
              </a:solidFill>
            </a:endParaRPr>
          </a:p>
          <a:p>
            <a:pPr marL="3729038">
              <a:defRPr/>
            </a:pPr>
            <a:endParaRPr lang="en-US" sz="788" dirty="0">
              <a:solidFill>
                <a:schemeClr val="tx1">
                  <a:lumMod val="50000"/>
                  <a:lumOff val="50000"/>
                </a:schemeClr>
              </a:solidFill>
            </a:endParaRPr>
          </a:p>
          <a:p>
            <a:pPr marL="3043238" defTabSz="735013">
              <a:tabLst>
                <a:tab pos="9950450" algn="l"/>
              </a:tabLst>
              <a:defRPr/>
            </a:pPr>
            <a:r>
              <a:rPr lang="en-US" sz="900" dirty="0">
                <a:solidFill>
                  <a:schemeClr val="tx1">
                    <a:lumMod val="50000"/>
                    <a:lumOff val="50000"/>
                  </a:schemeClr>
                </a:solidFill>
              </a:rPr>
              <a:t>The CIBMTR</a:t>
            </a:r>
            <a:r>
              <a:rPr lang="en-US" sz="900" baseline="30000" dirty="0">
                <a:solidFill>
                  <a:schemeClr val="tx1">
                    <a:lumMod val="50000"/>
                    <a:lumOff val="50000"/>
                  </a:schemeClr>
                </a:solidFill>
              </a:rPr>
              <a:t>®</a:t>
            </a:r>
            <a:r>
              <a:rPr lang="en-US" sz="900" dirty="0">
                <a:solidFill>
                  <a:schemeClr val="tx1">
                    <a:lumMod val="50000"/>
                    <a:lumOff val="50000"/>
                  </a:schemeClr>
                </a:solidFill>
              </a:rPr>
              <a:t> (Center for International Blood and Marrow Transplant Research</a:t>
            </a:r>
            <a:r>
              <a:rPr lang="en-US" sz="900" baseline="30000" dirty="0">
                <a:solidFill>
                  <a:schemeClr val="tx1">
                    <a:lumMod val="50000"/>
                    <a:lumOff val="50000"/>
                  </a:schemeClr>
                </a:solidFill>
              </a:rPr>
              <a:t>®</a:t>
            </a:r>
            <a:r>
              <a:rPr lang="en-US" sz="900" dirty="0">
                <a:solidFill>
                  <a:schemeClr val="tx1">
                    <a:lumMod val="50000"/>
                    <a:lumOff val="50000"/>
                  </a:schemeClr>
                </a:solidFill>
              </a:rPr>
              <a:t>) </a:t>
            </a:r>
          </a:p>
          <a:p>
            <a:pPr marL="3043238" defTabSz="735013">
              <a:tabLst>
                <a:tab pos="9950450" algn="l"/>
              </a:tabLst>
              <a:defRPr/>
            </a:pPr>
            <a:r>
              <a:rPr lang="en-US" sz="900" dirty="0">
                <a:solidFill>
                  <a:schemeClr val="tx1">
                    <a:lumMod val="50000"/>
                    <a:lumOff val="50000"/>
                  </a:schemeClr>
                </a:solidFill>
              </a:rPr>
              <a:t>is a research collaboration between the National Marrow Donor Program</a:t>
            </a:r>
            <a:r>
              <a:rPr lang="en-US" sz="900" baseline="30000" dirty="0">
                <a:solidFill>
                  <a:schemeClr val="tx1">
                    <a:lumMod val="50000"/>
                    <a:lumOff val="50000"/>
                  </a:schemeClr>
                </a:solidFill>
              </a:rPr>
              <a:t>®</a:t>
            </a:r>
            <a:r>
              <a:rPr lang="en-US" sz="900" dirty="0">
                <a:solidFill>
                  <a:schemeClr val="tx1">
                    <a:lumMod val="50000"/>
                    <a:lumOff val="50000"/>
                  </a:schemeClr>
                </a:solidFill>
              </a:rPr>
              <a:t> (NMDP)/</a:t>
            </a:r>
          </a:p>
          <a:p>
            <a:pPr marL="3043238" defTabSz="735013">
              <a:tabLst>
                <a:tab pos="9950450" algn="l"/>
              </a:tabLst>
              <a:defRPr/>
            </a:pPr>
            <a:r>
              <a:rPr lang="en-US" sz="900" dirty="0">
                <a:solidFill>
                  <a:schemeClr val="tx1">
                    <a:lumMod val="50000"/>
                    <a:lumOff val="50000"/>
                  </a:schemeClr>
                </a:solidFill>
              </a:rPr>
              <a:t>Be The Match</a:t>
            </a:r>
            <a:r>
              <a:rPr lang="en-US" sz="900" baseline="30000" dirty="0">
                <a:solidFill>
                  <a:schemeClr val="tx1">
                    <a:lumMod val="50000"/>
                    <a:lumOff val="50000"/>
                  </a:schemeClr>
                </a:solidFill>
              </a:rPr>
              <a:t>®</a:t>
            </a:r>
            <a:r>
              <a:rPr lang="en-US" sz="900" dirty="0">
                <a:solidFill>
                  <a:schemeClr val="tx1">
                    <a:lumMod val="50000"/>
                    <a:lumOff val="50000"/>
                  </a:schemeClr>
                </a:solidFill>
              </a:rPr>
              <a:t> and the Medical College of Wisconsin (MCW).</a:t>
            </a:r>
          </a:p>
          <a:p>
            <a:pPr marL="3514725">
              <a:defRPr/>
            </a:pPr>
            <a:endParaRPr lang="en-US" sz="788" dirty="0">
              <a:solidFill>
                <a:schemeClr val="tx1">
                  <a:lumMod val="50000"/>
                  <a:lumOff val="50000"/>
                </a:schemeClr>
              </a:solidFill>
            </a:endParaRPr>
          </a:p>
        </p:txBody>
      </p:sp>
      <p:pic>
        <p:nvPicPr>
          <p:cNvPr id="6" name="Picture 8">
            <a:extLst>
              <a:ext uri="{FF2B5EF4-FFF2-40B4-BE49-F238E27FC236}">
                <a16:creationId xmlns:a16="http://schemas.microsoft.com/office/drawing/2014/main" id="{5204E88D-B7E0-43E1-8E72-D82932DC637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5657" y="5842862"/>
            <a:ext cx="2565943" cy="665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812800" y="1981204"/>
            <a:ext cx="10464800" cy="1219199"/>
          </a:xfrm>
        </p:spPr>
        <p:txBody>
          <a:bodyPr>
            <a:normAutofit/>
          </a:bodyPr>
          <a:lstStyle>
            <a:lvl1pPr algn="l">
              <a:defRPr sz="6000" b="0" cap="none" baseline="0">
                <a:solidFill>
                  <a:schemeClr val="bg1"/>
                </a:solidFill>
                <a:effectLst>
                  <a:outerShdw blurRad="38100" dist="38100" dir="2700000" algn="tl">
                    <a:srgbClr val="000000">
                      <a:alpha val="43137"/>
                    </a:srgbClr>
                  </a:outerShdw>
                </a:effectLst>
                <a:latin typeface="+mj-lt"/>
              </a:defRPr>
            </a:lvl1pPr>
          </a:lstStyle>
          <a:p>
            <a:r>
              <a:rPr lang="en-US" dirty="0"/>
              <a:t>Click to edit Master title style</a:t>
            </a:r>
          </a:p>
        </p:txBody>
      </p:sp>
      <p:sp>
        <p:nvSpPr>
          <p:cNvPr id="3" name="Subtitle 2"/>
          <p:cNvSpPr>
            <a:spLocks noGrp="1"/>
          </p:cNvSpPr>
          <p:nvPr>
            <p:ph type="subTitle" idx="1"/>
          </p:nvPr>
        </p:nvSpPr>
        <p:spPr>
          <a:xfrm>
            <a:off x="812800" y="3200400"/>
            <a:ext cx="9956800" cy="990600"/>
          </a:xfrm>
        </p:spPr>
        <p:txBody>
          <a:bodyPr/>
          <a:lstStyle>
            <a:lvl1pPr marL="0" indent="0" algn="l">
              <a:buNone/>
              <a:defRPr sz="2800">
                <a:solidFill>
                  <a:schemeClr val="bg1"/>
                </a:solidFill>
                <a:effectLst>
                  <a:outerShdw blurRad="38100" dist="38100" dir="2700000" algn="tl">
                    <a:srgbClr val="000000">
                      <a:alpha val="43137"/>
                    </a:srgbClr>
                  </a:outerShdw>
                </a:effectLst>
                <a:latin typeface="+mn-lt"/>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pic>
        <p:nvPicPr>
          <p:cNvPr id="13" name="Picture 12">
            <a:extLst>
              <a:ext uri="{FF2B5EF4-FFF2-40B4-BE49-F238E27FC236}">
                <a16:creationId xmlns:a16="http://schemas.microsoft.com/office/drawing/2014/main" id="{EF09D195-97AE-48A8-9CB8-2E31620B25E3}"/>
              </a:ext>
            </a:extLst>
          </p:cNvPr>
          <p:cNvPicPr>
            <a:picLocks noChangeAspect="1"/>
          </p:cNvPicPr>
          <p:nvPr userDrawn="1"/>
        </p:nvPicPr>
        <p:blipFill>
          <a:blip r:embed="rId4"/>
          <a:stretch>
            <a:fillRect/>
          </a:stretch>
        </p:blipFill>
        <p:spPr>
          <a:xfrm>
            <a:off x="9091759" y="5546189"/>
            <a:ext cx="3167401" cy="1069221"/>
          </a:xfrm>
          <a:prstGeom prst="rect">
            <a:avLst/>
          </a:prstGeom>
        </p:spPr>
      </p:pic>
    </p:spTree>
    <p:extLst>
      <p:ext uri="{BB962C8B-B14F-4D97-AF65-F5344CB8AC3E}">
        <p14:creationId xmlns:p14="http://schemas.microsoft.com/office/powerpoint/2010/main" val="580575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ntent No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2"/>
          <p:cNvSpPr>
            <a:spLocks noGrp="1"/>
          </p:cNvSpPr>
          <p:nvPr>
            <p:ph idx="1"/>
          </p:nvPr>
        </p:nvSpPr>
        <p:spPr>
          <a:xfrm>
            <a:off x="609600" y="1371601"/>
            <a:ext cx="10972800" cy="464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699FD3B4-28FD-4643-A047-7684EC3983D8}" type="slidenum">
              <a:rPr lang="en-US" altLang="en-US"/>
              <a:pPr/>
              <a:t>‹#›</a:t>
            </a:fld>
            <a:endParaRPr lang="en-US" altLang="en-US"/>
          </a:p>
        </p:txBody>
      </p:sp>
    </p:spTree>
    <p:extLst>
      <p:ext uri="{BB962C8B-B14F-4D97-AF65-F5344CB8AC3E}">
        <p14:creationId xmlns:p14="http://schemas.microsoft.com/office/powerpoint/2010/main" val="120465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D078E1F5-0BA8-4284-83DB-5F1EC38EA985}"/>
              </a:ext>
            </a:extLst>
          </p:cNvPr>
          <p:cNvCxnSpPr/>
          <p:nvPr userDrawn="1"/>
        </p:nvCxnSpPr>
        <p:spPr>
          <a:xfrm>
            <a:off x="609600" y="1295400"/>
            <a:ext cx="115824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152400"/>
            <a:ext cx="10972800" cy="1143000"/>
          </a:xfrm>
        </p:spPr>
        <p:txBody>
          <a:bodyPr/>
          <a:lstStyle>
            <a:lvl1pPr>
              <a:defRPr sz="4400">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609600" y="1371601"/>
            <a:ext cx="10972800" cy="4648200"/>
          </a:xfrm>
        </p:spPr>
        <p:txBody>
          <a:bodyPr/>
          <a:lstStyle>
            <a:lvl1pPr>
              <a:defRPr sz="4000">
                <a:solidFill>
                  <a:srgbClr val="000000"/>
                </a:solidFill>
              </a:defRPr>
            </a:lvl1pPr>
            <a:lvl2pPr>
              <a:defRPr sz="3600">
                <a:solidFill>
                  <a:srgbClr val="000000"/>
                </a:solidFill>
              </a:defRPr>
            </a:lvl2pPr>
            <a:lvl3pPr>
              <a:defRPr sz="3600">
                <a:solidFill>
                  <a:srgbClr val="000000"/>
                </a:solidFill>
              </a:defRPr>
            </a:lvl3pPr>
            <a:lvl4pPr>
              <a:defRPr sz="2800">
                <a:solidFill>
                  <a:srgbClr val="000000"/>
                </a:solidFill>
              </a:defRPr>
            </a:lvl4pPr>
            <a:lvl5pPr>
              <a:defRPr sz="2800">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57CB08B9-D112-44F1-9B5F-E7E3DEA102DE}"/>
              </a:ext>
            </a:extLst>
          </p:cNvPr>
          <p:cNvSpPr>
            <a:spLocks noGrp="1"/>
          </p:cNvSpPr>
          <p:nvPr>
            <p:ph type="ftr" sz="quarter" idx="10"/>
          </p:nvPr>
        </p:nvSpPr>
        <p:spPr/>
        <p:txBody>
          <a:bodyPr/>
          <a:lstStyle>
            <a:lvl1pPr>
              <a:defRPr sz="1500" baseline="0">
                <a:solidFill>
                  <a:srgbClr val="000000"/>
                </a:solidFill>
              </a:defRPr>
            </a:lvl1pPr>
          </a:lstStyle>
          <a:p>
            <a:pPr>
              <a:defRPr/>
            </a:pPr>
            <a:endParaRPr lang="en-US"/>
          </a:p>
        </p:txBody>
      </p:sp>
      <p:sp>
        <p:nvSpPr>
          <p:cNvPr id="6" name="Slide Number Placeholder 5">
            <a:extLst>
              <a:ext uri="{FF2B5EF4-FFF2-40B4-BE49-F238E27FC236}">
                <a16:creationId xmlns:a16="http://schemas.microsoft.com/office/drawing/2014/main" id="{9F0961AF-121D-4AEB-B6A6-DD091730CD0D}"/>
              </a:ext>
            </a:extLst>
          </p:cNvPr>
          <p:cNvSpPr>
            <a:spLocks noGrp="1"/>
          </p:cNvSpPr>
          <p:nvPr>
            <p:ph type="sldNum" sz="quarter" idx="11"/>
          </p:nvPr>
        </p:nvSpPr>
        <p:spPr/>
        <p:txBody>
          <a:bodyPr/>
          <a:lstStyle>
            <a:lvl1pPr>
              <a:defRPr baseline="0">
                <a:solidFill>
                  <a:srgbClr val="000000"/>
                </a:solidFill>
              </a:defRPr>
            </a:lvl1pPr>
          </a:lstStyle>
          <a:p>
            <a:pPr>
              <a:defRPr/>
            </a:pPr>
            <a:fld id="{9F8623AF-65DB-466E-B5D1-B6C0738743F2}" type="slidenum">
              <a:rPr lang="en-US" altLang="en-US"/>
              <a:pPr>
                <a:defRPr/>
              </a:pPr>
              <a:t>‹#›</a:t>
            </a:fld>
            <a:endParaRPr lang="en-US" altLang="en-US" dirty="0"/>
          </a:p>
        </p:txBody>
      </p:sp>
      <p:pic>
        <p:nvPicPr>
          <p:cNvPr id="7" name="Picture 6">
            <a:extLst>
              <a:ext uri="{FF2B5EF4-FFF2-40B4-BE49-F238E27FC236}">
                <a16:creationId xmlns:a16="http://schemas.microsoft.com/office/drawing/2014/main" id="{5105E454-655B-4B79-A8C2-92BB0896324D}"/>
              </a:ext>
            </a:extLst>
          </p:cNvPr>
          <p:cNvPicPr>
            <a:picLocks noChangeAspect="1"/>
          </p:cNvPicPr>
          <p:nvPr userDrawn="1"/>
        </p:nvPicPr>
        <p:blipFill>
          <a:blip r:embed="rId2"/>
          <a:stretch>
            <a:fillRect/>
          </a:stretch>
        </p:blipFill>
        <p:spPr>
          <a:xfrm>
            <a:off x="9611239" y="348009"/>
            <a:ext cx="2580761" cy="871189"/>
          </a:xfrm>
          <a:prstGeom prst="rect">
            <a:avLst/>
          </a:prstGeom>
        </p:spPr>
      </p:pic>
    </p:spTree>
    <p:extLst>
      <p:ext uri="{BB962C8B-B14F-4D97-AF65-F5344CB8AC3E}">
        <p14:creationId xmlns:p14="http://schemas.microsoft.com/office/powerpoint/2010/main" val="2075748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No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2"/>
          <p:cNvSpPr>
            <a:spLocks noGrp="1"/>
          </p:cNvSpPr>
          <p:nvPr>
            <p:ph idx="1"/>
          </p:nvPr>
        </p:nvSpPr>
        <p:spPr>
          <a:xfrm>
            <a:off x="609600" y="1371601"/>
            <a:ext cx="10972800" cy="464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a:extLst>
              <a:ext uri="{FF2B5EF4-FFF2-40B4-BE49-F238E27FC236}">
                <a16:creationId xmlns:a16="http://schemas.microsoft.com/office/drawing/2014/main" id="{11BAE04A-C68B-4D56-BC78-36716D38D762}"/>
              </a:ext>
            </a:extLst>
          </p:cNvPr>
          <p:cNvSpPr>
            <a:spLocks noGrp="1"/>
          </p:cNvSpPr>
          <p:nvPr>
            <p:ph type="ftr" sz="quarter" idx="10"/>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A02B642-AEBD-44F0-B59E-F3C77983B74C}"/>
              </a:ext>
            </a:extLst>
          </p:cNvPr>
          <p:cNvSpPr>
            <a:spLocks noGrp="1"/>
          </p:cNvSpPr>
          <p:nvPr>
            <p:ph type="sldNum" sz="quarter" idx="11"/>
          </p:nvPr>
        </p:nvSpPr>
        <p:spPr/>
        <p:txBody>
          <a:bodyPr/>
          <a:lstStyle>
            <a:lvl1pPr>
              <a:defRPr/>
            </a:lvl1pPr>
          </a:lstStyle>
          <a:p>
            <a:pPr>
              <a:defRPr/>
            </a:pPr>
            <a:fld id="{969855D4-B6CD-4061-AED1-CCA5EE861B3E}" type="slidenum">
              <a:rPr lang="en-US" altLang="en-US"/>
              <a:pPr>
                <a:defRPr/>
              </a:pPr>
              <a:t>‹#›</a:t>
            </a:fld>
            <a:endParaRPr lang="en-US" altLang="en-US" dirty="0"/>
          </a:p>
        </p:txBody>
      </p:sp>
    </p:spTree>
    <p:extLst>
      <p:ext uri="{BB962C8B-B14F-4D97-AF65-F5344CB8AC3E}">
        <p14:creationId xmlns:p14="http://schemas.microsoft.com/office/powerpoint/2010/main" val="3805382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8646795-7399-4F17-A054-FAA2A4B8030B}"/>
              </a:ext>
            </a:extLst>
          </p:cNvPr>
          <p:cNvCxnSpPr/>
          <p:nvPr userDrawn="1"/>
        </p:nvCxnSpPr>
        <p:spPr>
          <a:xfrm>
            <a:off x="609600" y="1295400"/>
            <a:ext cx="115824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609600" y="1371600"/>
            <a:ext cx="5384800" cy="4648201"/>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371600"/>
            <a:ext cx="5384800" cy="4648201"/>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p:cNvSpPr>
            <a:spLocks noGrp="1"/>
          </p:cNvSpPr>
          <p:nvPr>
            <p:ph type="title"/>
          </p:nvPr>
        </p:nvSpPr>
        <p:spPr>
          <a:xfrm>
            <a:off x="609600" y="152400"/>
            <a:ext cx="10972800" cy="1143000"/>
          </a:xfrm>
        </p:spPr>
        <p:txBody>
          <a:bodyPr/>
          <a:lstStyle/>
          <a:p>
            <a:r>
              <a:rPr lang="en-US" dirty="0"/>
              <a:t>Click to edit Master title style</a:t>
            </a:r>
          </a:p>
        </p:txBody>
      </p:sp>
      <p:sp>
        <p:nvSpPr>
          <p:cNvPr id="6" name="Footer Placeholder 5">
            <a:extLst>
              <a:ext uri="{FF2B5EF4-FFF2-40B4-BE49-F238E27FC236}">
                <a16:creationId xmlns:a16="http://schemas.microsoft.com/office/drawing/2014/main" id="{145BBEF9-763D-4163-ACBE-04EBA3719E85}"/>
              </a:ext>
            </a:extLst>
          </p:cNvPr>
          <p:cNvSpPr>
            <a:spLocks noGrp="1"/>
          </p:cNvSpPr>
          <p:nvPr>
            <p:ph type="ftr" sz="quarter" idx="10"/>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28872339-50DD-460D-B758-173B5FB75283}"/>
              </a:ext>
            </a:extLst>
          </p:cNvPr>
          <p:cNvSpPr>
            <a:spLocks noGrp="1"/>
          </p:cNvSpPr>
          <p:nvPr>
            <p:ph type="sldNum" sz="quarter" idx="11"/>
          </p:nvPr>
        </p:nvSpPr>
        <p:spPr/>
        <p:txBody>
          <a:bodyPr/>
          <a:lstStyle>
            <a:lvl1pPr>
              <a:defRPr/>
            </a:lvl1pPr>
          </a:lstStyle>
          <a:p>
            <a:pPr>
              <a:defRPr/>
            </a:pPr>
            <a:fld id="{D1664F0E-52F2-4675-9B8A-2348D14DC94B}" type="slidenum">
              <a:rPr lang="en-US" altLang="en-US"/>
              <a:pPr>
                <a:defRPr/>
              </a:pPr>
              <a:t>‹#›</a:t>
            </a:fld>
            <a:endParaRPr lang="en-US" altLang="en-US" dirty="0"/>
          </a:p>
        </p:txBody>
      </p:sp>
    </p:spTree>
    <p:extLst>
      <p:ext uri="{BB962C8B-B14F-4D97-AF65-F5344CB8AC3E}">
        <p14:creationId xmlns:p14="http://schemas.microsoft.com/office/powerpoint/2010/main" val="2722444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7919EF6-3B53-453A-A223-22E13012948C}"/>
              </a:ext>
            </a:extLst>
          </p:cNvPr>
          <p:cNvCxnSpPr/>
          <p:nvPr userDrawn="1"/>
        </p:nvCxnSpPr>
        <p:spPr>
          <a:xfrm>
            <a:off x="609600" y="1295400"/>
            <a:ext cx="115824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609600" y="1371600"/>
            <a:ext cx="5386917" cy="803275"/>
          </a:xfrm>
        </p:spPr>
        <p:txBody>
          <a:bodyPr anchor="b">
            <a:noAutofit/>
          </a:bodyPr>
          <a:lstStyle>
            <a:lvl1pPr marL="0" indent="0">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371600"/>
            <a:ext cx="5389033" cy="803275"/>
          </a:xfrm>
        </p:spPr>
        <p:txBody>
          <a:bodyPr anchor="b">
            <a:noAutofit/>
          </a:bodyPr>
          <a:lstStyle>
            <a:lvl1pPr marL="0" indent="0">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p:cNvSpPr>
            <a:spLocks noGrp="1"/>
          </p:cNvSpPr>
          <p:nvPr>
            <p:ph type="title"/>
          </p:nvPr>
        </p:nvSpPr>
        <p:spPr>
          <a:xfrm>
            <a:off x="609600" y="152400"/>
            <a:ext cx="10972800" cy="1143000"/>
          </a:xfrm>
        </p:spPr>
        <p:txBody>
          <a:bodyPr/>
          <a:lstStyle/>
          <a:p>
            <a:r>
              <a:rPr lang="en-US" dirty="0"/>
              <a:t>Click to edit Master title style</a:t>
            </a:r>
          </a:p>
        </p:txBody>
      </p:sp>
      <p:sp>
        <p:nvSpPr>
          <p:cNvPr id="8" name="Footer Placeholder 7">
            <a:extLst>
              <a:ext uri="{FF2B5EF4-FFF2-40B4-BE49-F238E27FC236}">
                <a16:creationId xmlns:a16="http://schemas.microsoft.com/office/drawing/2014/main" id="{BE5A4DA7-ADDB-44D4-8FAB-7D593EE0F710}"/>
              </a:ext>
            </a:extLst>
          </p:cNvPr>
          <p:cNvSpPr>
            <a:spLocks noGrp="1"/>
          </p:cNvSpPr>
          <p:nvPr>
            <p:ph type="ftr" sz="quarter" idx="10"/>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D8F93652-C71D-4759-9C18-7EA59BEF60AE}"/>
              </a:ext>
            </a:extLst>
          </p:cNvPr>
          <p:cNvSpPr>
            <a:spLocks noGrp="1"/>
          </p:cNvSpPr>
          <p:nvPr>
            <p:ph type="sldNum" sz="quarter" idx="11"/>
          </p:nvPr>
        </p:nvSpPr>
        <p:spPr/>
        <p:txBody>
          <a:bodyPr/>
          <a:lstStyle>
            <a:lvl1pPr>
              <a:defRPr/>
            </a:lvl1pPr>
          </a:lstStyle>
          <a:p>
            <a:pPr>
              <a:defRPr/>
            </a:pPr>
            <a:fld id="{4B8B65A3-89D0-489D-9FAE-B83C90D9E641}" type="slidenum">
              <a:rPr lang="en-US" altLang="en-US"/>
              <a:pPr>
                <a:defRPr/>
              </a:pPr>
              <a:t>‹#›</a:t>
            </a:fld>
            <a:endParaRPr lang="en-US" altLang="en-US" dirty="0"/>
          </a:p>
        </p:txBody>
      </p:sp>
    </p:spTree>
    <p:extLst>
      <p:ext uri="{BB962C8B-B14F-4D97-AF65-F5344CB8AC3E}">
        <p14:creationId xmlns:p14="http://schemas.microsoft.com/office/powerpoint/2010/main" val="2876586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302CAC0C-E47A-4F93-BDBB-22803A2F7854}"/>
              </a:ext>
            </a:extLst>
          </p:cNvPr>
          <p:cNvCxnSpPr/>
          <p:nvPr userDrawn="1"/>
        </p:nvCxnSpPr>
        <p:spPr>
          <a:xfrm>
            <a:off x="609600" y="1295400"/>
            <a:ext cx="115824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sz="4400">
                <a:solidFill>
                  <a:schemeClr val="accent1"/>
                </a:solidFill>
              </a:defRPr>
            </a:lvl1pPr>
          </a:lstStyle>
          <a:p>
            <a:r>
              <a:rPr lang="en-US" dirty="0"/>
              <a:t>Click to edit Master title style</a:t>
            </a:r>
          </a:p>
        </p:txBody>
      </p:sp>
      <p:sp>
        <p:nvSpPr>
          <p:cNvPr id="4" name="Footer Placeholder 3">
            <a:extLst>
              <a:ext uri="{FF2B5EF4-FFF2-40B4-BE49-F238E27FC236}">
                <a16:creationId xmlns:a16="http://schemas.microsoft.com/office/drawing/2014/main" id="{B70E23B5-8BD1-4EF5-86C7-3DD83FB5D007}"/>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4DFD7D9-65FB-4C9D-AE49-26BB1197261F}"/>
              </a:ext>
            </a:extLst>
          </p:cNvPr>
          <p:cNvSpPr>
            <a:spLocks noGrp="1"/>
          </p:cNvSpPr>
          <p:nvPr>
            <p:ph type="sldNum" sz="quarter" idx="11"/>
          </p:nvPr>
        </p:nvSpPr>
        <p:spPr/>
        <p:txBody>
          <a:bodyPr/>
          <a:lstStyle>
            <a:lvl1pPr>
              <a:defRPr/>
            </a:lvl1pPr>
          </a:lstStyle>
          <a:p>
            <a:pPr>
              <a:defRPr/>
            </a:pPr>
            <a:fld id="{665567F8-9916-4882-9D2D-C1F0AABF9293}" type="slidenum">
              <a:rPr lang="en-US" altLang="en-US"/>
              <a:pPr>
                <a:defRPr/>
              </a:pPr>
              <a:t>‹#›</a:t>
            </a:fld>
            <a:endParaRPr lang="en-US" altLang="en-US" dirty="0"/>
          </a:p>
        </p:txBody>
      </p:sp>
      <p:pic>
        <p:nvPicPr>
          <p:cNvPr id="6" name="Picture 5">
            <a:extLst>
              <a:ext uri="{FF2B5EF4-FFF2-40B4-BE49-F238E27FC236}">
                <a16:creationId xmlns:a16="http://schemas.microsoft.com/office/drawing/2014/main" id="{931A7CC2-BC83-4845-B798-F8922DB3DB67}"/>
              </a:ext>
            </a:extLst>
          </p:cNvPr>
          <p:cNvPicPr>
            <a:picLocks noChangeAspect="1"/>
          </p:cNvPicPr>
          <p:nvPr userDrawn="1"/>
        </p:nvPicPr>
        <p:blipFill>
          <a:blip r:embed="rId2"/>
          <a:stretch>
            <a:fillRect/>
          </a:stretch>
        </p:blipFill>
        <p:spPr>
          <a:xfrm>
            <a:off x="9611239" y="348009"/>
            <a:ext cx="2580761" cy="871189"/>
          </a:xfrm>
          <a:prstGeom prst="rect">
            <a:avLst/>
          </a:prstGeom>
        </p:spPr>
      </p:pic>
    </p:spTree>
    <p:extLst>
      <p:ext uri="{BB962C8B-B14F-4D97-AF65-F5344CB8AC3E}">
        <p14:creationId xmlns:p14="http://schemas.microsoft.com/office/powerpoint/2010/main" val="166291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CB071037-23E8-420F-B3E6-1DA2A98C7248}"/>
              </a:ext>
            </a:extLst>
          </p:cNvPr>
          <p:cNvSpPr>
            <a:spLocks noGrp="1"/>
          </p:cNvSpPr>
          <p:nvPr>
            <p:ph type="ftr" sz="quarter" idx="10"/>
          </p:nvPr>
        </p:nvSpPr>
        <p:spPr/>
        <p:txBody>
          <a:bodyPr/>
          <a:lstStyle>
            <a:lvl1pPr>
              <a:defRPr/>
            </a:lvl1pPr>
          </a:lstStyle>
          <a:p>
            <a:pPr>
              <a:defRPr/>
            </a:pPr>
            <a:endParaRPr lang="en-US"/>
          </a:p>
        </p:txBody>
      </p:sp>
      <p:sp>
        <p:nvSpPr>
          <p:cNvPr id="3" name="Slide Number Placeholder 5">
            <a:extLst>
              <a:ext uri="{FF2B5EF4-FFF2-40B4-BE49-F238E27FC236}">
                <a16:creationId xmlns:a16="http://schemas.microsoft.com/office/drawing/2014/main" id="{0D34605C-F9C0-481B-9E0A-046AD78C6576}"/>
              </a:ext>
            </a:extLst>
          </p:cNvPr>
          <p:cNvSpPr>
            <a:spLocks noGrp="1"/>
          </p:cNvSpPr>
          <p:nvPr>
            <p:ph type="sldNum" sz="quarter" idx="11"/>
          </p:nvPr>
        </p:nvSpPr>
        <p:spPr/>
        <p:txBody>
          <a:bodyPr/>
          <a:lstStyle>
            <a:lvl1pPr>
              <a:defRPr/>
            </a:lvl1pPr>
          </a:lstStyle>
          <a:p>
            <a:pPr>
              <a:defRPr/>
            </a:pPr>
            <a:fld id="{E355C668-2982-4459-BA5E-5CBF1A4FF025}" type="slidenum">
              <a:rPr lang="en-US" altLang="en-US"/>
              <a:pPr>
                <a:defRPr/>
              </a:pPr>
              <a:t>‹#›</a:t>
            </a:fld>
            <a:endParaRPr lang="en-US" altLang="en-US" dirty="0"/>
          </a:p>
        </p:txBody>
      </p:sp>
      <p:pic>
        <p:nvPicPr>
          <p:cNvPr id="4" name="Picture 3">
            <a:extLst>
              <a:ext uri="{FF2B5EF4-FFF2-40B4-BE49-F238E27FC236}">
                <a16:creationId xmlns:a16="http://schemas.microsoft.com/office/drawing/2014/main" id="{C57FB4FF-729C-4645-8599-FCB3C59AEC0B}"/>
              </a:ext>
            </a:extLst>
          </p:cNvPr>
          <p:cNvPicPr>
            <a:picLocks noChangeAspect="1"/>
          </p:cNvPicPr>
          <p:nvPr userDrawn="1"/>
        </p:nvPicPr>
        <p:blipFill>
          <a:blip r:embed="rId2"/>
          <a:stretch>
            <a:fillRect/>
          </a:stretch>
        </p:blipFill>
        <p:spPr>
          <a:xfrm>
            <a:off x="9611239" y="348009"/>
            <a:ext cx="2580761" cy="871189"/>
          </a:xfrm>
          <a:prstGeom prst="rect">
            <a:avLst/>
          </a:prstGeom>
        </p:spPr>
      </p:pic>
    </p:spTree>
    <p:extLst>
      <p:ext uri="{BB962C8B-B14F-4D97-AF65-F5344CB8AC3E}">
        <p14:creationId xmlns:p14="http://schemas.microsoft.com/office/powerpoint/2010/main" val="13109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Footer Placeholder 4">
            <a:extLst>
              <a:ext uri="{FF2B5EF4-FFF2-40B4-BE49-F238E27FC236}">
                <a16:creationId xmlns:a16="http://schemas.microsoft.com/office/drawing/2014/main" id="{B185C572-8BB2-4056-A61E-C69BD5B30982}"/>
              </a:ext>
            </a:extLst>
          </p:cNvPr>
          <p:cNvSpPr>
            <a:spLocks noGrp="1"/>
          </p:cNvSpPr>
          <p:nvPr>
            <p:ph type="ftr" sz="quarter" idx="10"/>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B89708F-1803-4B3E-8584-86D44FD79D9D}"/>
              </a:ext>
            </a:extLst>
          </p:cNvPr>
          <p:cNvSpPr>
            <a:spLocks noGrp="1"/>
          </p:cNvSpPr>
          <p:nvPr>
            <p:ph type="sldNum" sz="quarter" idx="11"/>
          </p:nvPr>
        </p:nvSpPr>
        <p:spPr/>
        <p:txBody>
          <a:bodyPr/>
          <a:lstStyle>
            <a:lvl1pPr>
              <a:defRPr/>
            </a:lvl1pPr>
          </a:lstStyle>
          <a:p>
            <a:pPr>
              <a:defRPr/>
            </a:pPr>
            <a:fld id="{97577A03-75E5-4B26-83C2-D9EB805B76F6}" type="slidenum">
              <a:rPr lang="en-US" altLang="en-US"/>
              <a:pPr>
                <a:defRPr/>
              </a:pPr>
              <a:t>‹#›</a:t>
            </a:fld>
            <a:endParaRPr lang="en-US" altLang="en-US" dirty="0"/>
          </a:p>
        </p:txBody>
      </p:sp>
    </p:spTree>
    <p:extLst>
      <p:ext uri="{BB962C8B-B14F-4D97-AF65-F5344CB8AC3E}">
        <p14:creationId xmlns:p14="http://schemas.microsoft.com/office/powerpoint/2010/main" val="2082830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Footer Placeholder 4">
            <a:extLst>
              <a:ext uri="{FF2B5EF4-FFF2-40B4-BE49-F238E27FC236}">
                <a16:creationId xmlns:a16="http://schemas.microsoft.com/office/drawing/2014/main" id="{77321FD7-505C-49A1-BA14-1A44664B1ABF}"/>
              </a:ext>
            </a:extLst>
          </p:cNvPr>
          <p:cNvSpPr>
            <a:spLocks noGrp="1"/>
          </p:cNvSpPr>
          <p:nvPr>
            <p:ph type="ftr" sz="quarter" idx="10"/>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BF3B8CB-E4AD-40CD-8672-85492AF10648}"/>
              </a:ext>
            </a:extLst>
          </p:cNvPr>
          <p:cNvSpPr>
            <a:spLocks noGrp="1"/>
          </p:cNvSpPr>
          <p:nvPr>
            <p:ph type="sldNum" sz="quarter" idx="11"/>
          </p:nvPr>
        </p:nvSpPr>
        <p:spPr/>
        <p:txBody>
          <a:bodyPr/>
          <a:lstStyle>
            <a:lvl1pPr>
              <a:defRPr/>
            </a:lvl1pPr>
          </a:lstStyle>
          <a:p>
            <a:pPr>
              <a:defRPr/>
            </a:pPr>
            <a:fld id="{CCE36FD6-B4BE-45C1-BF69-2A2F07FE536B}" type="slidenum">
              <a:rPr lang="en-US" altLang="en-US"/>
              <a:pPr>
                <a:defRPr/>
              </a:pPr>
              <a:t>‹#›</a:t>
            </a:fld>
            <a:endParaRPr lang="en-US" altLang="en-US" dirty="0"/>
          </a:p>
        </p:txBody>
      </p:sp>
    </p:spTree>
    <p:extLst>
      <p:ext uri="{BB962C8B-B14F-4D97-AF65-F5344CB8AC3E}">
        <p14:creationId xmlns:p14="http://schemas.microsoft.com/office/powerpoint/2010/main" val="361291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595CEB55-9834-490E-A8DE-4D0D658CF3EF}"/>
              </a:ext>
            </a:extLst>
          </p:cNvPr>
          <p:cNvSpPr>
            <a:spLocks noGrp="1"/>
          </p:cNvSpPr>
          <p:nvPr>
            <p:ph type="title"/>
          </p:nvPr>
        </p:nvSpPr>
        <p:spPr bwMode="auto">
          <a:xfrm>
            <a:off x="609600" y="274638"/>
            <a:ext cx="109728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34663C08-D11C-48A3-8D95-CC09C7E4B771}"/>
              </a:ext>
            </a:extLst>
          </p:cNvPr>
          <p:cNvSpPr>
            <a:spLocks noGrp="1"/>
          </p:cNvSpPr>
          <p:nvPr>
            <p:ph type="body" idx="1"/>
          </p:nvPr>
        </p:nvSpPr>
        <p:spPr bwMode="auto">
          <a:xfrm>
            <a:off x="609600" y="1371600"/>
            <a:ext cx="10972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DC393BAB-FF56-4639-8923-63CA80586AE6}"/>
              </a:ext>
            </a:extLst>
          </p:cNvPr>
          <p:cNvSpPr>
            <a:spLocks noGrp="1"/>
          </p:cNvSpPr>
          <p:nvPr>
            <p:ph type="ftr" sz="quarter" idx="3"/>
          </p:nvPr>
        </p:nvSpPr>
        <p:spPr>
          <a:xfrm>
            <a:off x="4165600" y="6356351"/>
            <a:ext cx="6705600" cy="365125"/>
          </a:xfrm>
          <a:prstGeom prst="rect">
            <a:avLst/>
          </a:prstGeom>
          <a:noFill/>
        </p:spPr>
        <p:txBody>
          <a:bodyPr vert="horz" lIns="91440" tIns="45720" rIns="91440" bIns="45720" rtlCol="0" anchor="ctr"/>
          <a:lstStyle>
            <a:lvl1pPr algn="r" eaLnBrk="1" fontAlgn="auto" hangingPunct="1">
              <a:spcBef>
                <a:spcPts val="0"/>
              </a:spcBef>
              <a:spcAft>
                <a:spcPts val="0"/>
              </a:spcAft>
              <a:defRPr sz="1500" baseline="0">
                <a:solidFill>
                  <a:srgbClr val="000000"/>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BF38959-F763-4831-A3F2-49A1B07C8517}"/>
              </a:ext>
            </a:extLst>
          </p:cNvPr>
          <p:cNvSpPr>
            <a:spLocks noGrp="1"/>
          </p:cNvSpPr>
          <p:nvPr>
            <p:ph type="sldNum" sz="quarter" idx="4"/>
          </p:nvPr>
        </p:nvSpPr>
        <p:spPr>
          <a:xfrm>
            <a:off x="10972800" y="6356351"/>
            <a:ext cx="609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000000"/>
                </a:solidFill>
              </a:defRPr>
            </a:lvl1pPr>
          </a:lstStyle>
          <a:p>
            <a:pPr>
              <a:defRPr/>
            </a:pPr>
            <a:fld id="{53AEC139-2AC4-4CAB-A235-4EC90650C9EF}" type="slidenum">
              <a:rPr lang="en-US" altLang="en-US"/>
              <a:pPr>
                <a:defRPr/>
              </a:pPr>
              <a:t>‹#›</a:t>
            </a:fld>
            <a:endParaRPr lang="en-US" altLang="en-US" dirty="0"/>
          </a:p>
        </p:txBody>
      </p:sp>
      <p:pic>
        <p:nvPicPr>
          <p:cNvPr id="2054" name="Picture 1">
            <a:extLst>
              <a:ext uri="{FF2B5EF4-FFF2-40B4-BE49-F238E27FC236}">
                <a16:creationId xmlns:a16="http://schemas.microsoft.com/office/drawing/2014/main" id="{928317C8-C6E7-4B6F-8CE9-1F388E81BD75}"/>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228600" y="6227763"/>
            <a:ext cx="19050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6865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745" r:id="rId10"/>
  </p:sldLayoutIdLst>
  <p:hf hdr="0" dt="0"/>
  <p:txStyles>
    <p:titleStyle>
      <a:lvl1pPr algn="l" rtl="0" eaLnBrk="0" fontAlgn="base" hangingPunct="0">
        <a:spcBef>
          <a:spcPct val="0"/>
        </a:spcBef>
        <a:spcAft>
          <a:spcPct val="0"/>
        </a:spcAft>
        <a:defRPr sz="2800" kern="1200">
          <a:solidFill>
            <a:schemeClr val="accent2"/>
          </a:solidFill>
          <a:latin typeface="+mn-lt"/>
          <a:ea typeface="+mj-ea"/>
          <a:cs typeface="Arial" pitchFamily="34" charset="0"/>
        </a:defRPr>
      </a:lvl1pPr>
      <a:lvl2pPr algn="l" rtl="0" eaLnBrk="0" fontAlgn="base" hangingPunct="0">
        <a:spcBef>
          <a:spcPct val="0"/>
        </a:spcBef>
        <a:spcAft>
          <a:spcPct val="0"/>
        </a:spcAft>
        <a:defRPr sz="2800">
          <a:solidFill>
            <a:schemeClr val="accent2"/>
          </a:solidFill>
          <a:latin typeface="Arial" charset="0"/>
          <a:cs typeface="Arial" charset="0"/>
        </a:defRPr>
      </a:lvl2pPr>
      <a:lvl3pPr algn="l" rtl="0" eaLnBrk="0" fontAlgn="base" hangingPunct="0">
        <a:spcBef>
          <a:spcPct val="0"/>
        </a:spcBef>
        <a:spcAft>
          <a:spcPct val="0"/>
        </a:spcAft>
        <a:defRPr sz="2800">
          <a:solidFill>
            <a:schemeClr val="accent2"/>
          </a:solidFill>
          <a:latin typeface="Arial" charset="0"/>
          <a:cs typeface="Arial" charset="0"/>
        </a:defRPr>
      </a:lvl3pPr>
      <a:lvl4pPr algn="l" rtl="0" eaLnBrk="0" fontAlgn="base" hangingPunct="0">
        <a:spcBef>
          <a:spcPct val="0"/>
        </a:spcBef>
        <a:spcAft>
          <a:spcPct val="0"/>
        </a:spcAft>
        <a:defRPr sz="2800">
          <a:solidFill>
            <a:schemeClr val="accent2"/>
          </a:solidFill>
          <a:latin typeface="Arial" charset="0"/>
          <a:cs typeface="Arial" charset="0"/>
        </a:defRPr>
      </a:lvl4pPr>
      <a:lvl5pPr algn="l" rtl="0" eaLnBrk="0" fontAlgn="base" hangingPunct="0">
        <a:spcBef>
          <a:spcPct val="0"/>
        </a:spcBef>
        <a:spcAft>
          <a:spcPct val="0"/>
        </a:spcAft>
        <a:defRPr sz="2800">
          <a:solidFill>
            <a:schemeClr val="accent2"/>
          </a:solidFill>
          <a:latin typeface="Arial" charset="0"/>
          <a:cs typeface="Arial" charset="0"/>
        </a:defRPr>
      </a:lvl5pPr>
      <a:lvl6pPr marL="342900" algn="l" rtl="0" fontAlgn="base">
        <a:spcBef>
          <a:spcPct val="0"/>
        </a:spcBef>
        <a:spcAft>
          <a:spcPct val="0"/>
        </a:spcAft>
        <a:defRPr sz="2850">
          <a:solidFill>
            <a:schemeClr val="accent2"/>
          </a:solidFill>
          <a:latin typeface="Arial" charset="0"/>
          <a:cs typeface="Arial" charset="0"/>
        </a:defRPr>
      </a:lvl6pPr>
      <a:lvl7pPr marL="685800" algn="l" rtl="0" fontAlgn="base">
        <a:spcBef>
          <a:spcPct val="0"/>
        </a:spcBef>
        <a:spcAft>
          <a:spcPct val="0"/>
        </a:spcAft>
        <a:defRPr sz="2850">
          <a:solidFill>
            <a:schemeClr val="accent2"/>
          </a:solidFill>
          <a:latin typeface="Arial" charset="0"/>
          <a:cs typeface="Arial" charset="0"/>
        </a:defRPr>
      </a:lvl7pPr>
      <a:lvl8pPr marL="1028700" algn="l" rtl="0" fontAlgn="base">
        <a:spcBef>
          <a:spcPct val="0"/>
        </a:spcBef>
        <a:spcAft>
          <a:spcPct val="0"/>
        </a:spcAft>
        <a:defRPr sz="2850">
          <a:solidFill>
            <a:schemeClr val="accent2"/>
          </a:solidFill>
          <a:latin typeface="Arial" charset="0"/>
          <a:cs typeface="Arial" charset="0"/>
        </a:defRPr>
      </a:lvl8pPr>
      <a:lvl9pPr marL="1371600" algn="l" rtl="0" fontAlgn="base">
        <a:spcBef>
          <a:spcPct val="0"/>
        </a:spcBef>
        <a:spcAft>
          <a:spcPct val="0"/>
        </a:spcAft>
        <a:defRPr sz="2850">
          <a:solidFill>
            <a:schemeClr val="accent2"/>
          </a:solidFill>
          <a:latin typeface="Arial" charset="0"/>
          <a:cs typeface="Arial"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200" kern="1200">
          <a:solidFill>
            <a:srgbClr val="000000"/>
          </a:solidFill>
          <a:latin typeface="+mj-lt"/>
          <a:ea typeface="+mn-ea"/>
          <a:cs typeface="Arial" pitchFamily="34" charset="0"/>
        </a:defRPr>
      </a:lvl1pPr>
      <a:lvl2pPr marL="557213" indent="-214313" algn="l" rtl="0" eaLnBrk="0" fontAlgn="base" hangingPunct="0">
        <a:spcBef>
          <a:spcPct val="20000"/>
        </a:spcBef>
        <a:spcAft>
          <a:spcPct val="0"/>
        </a:spcAft>
        <a:buFont typeface="Arial" panose="020B0604020202020204" pitchFamily="34" charset="0"/>
        <a:buChar char="–"/>
        <a:defRPr sz="1900" kern="1200">
          <a:solidFill>
            <a:srgbClr val="000000"/>
          </a:solidFill>
          <a:latin typeface="+mj-lt"/>
          <a:ea typeface="+mn-ea"/>
          <a:cs typeface="Arial" pitchFamily="34" charset="0"/>
        </a:defRPr>
      </a:lvl2pPr>
      <a:lvl3pPr marL="857250" indent="-171450" algn="l" rtl="0" eaLnBrk="0" fontAlgn="base" hangingPunct="0">
        <a:spcBef>
          <a:spcPct val="20000"/>
        </a:spcBef>
        <a:spcAft>
          <a:spcPct val="0"/>
        </a:spcAft>
        <a:buFont typeface="Arial" panose="020B0604020202020204" pitchFamily="34" charset="0"/>
        <a:buChar char="•"/>
        <a:defRPr kern="1200">
          <a:solidFill>
            <a:srgbClr val="000000"/>
          </a:solidFill>
          <a:latin typeface="+mj-lt"/>
          <a:ea typeface="+mn-ea"/>
          <a:cs typeface="Arial" pitchFamily="34" charset="0"/>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rgbClr val="000000"/>
          </a:solidFill>
          <a:latin typeface="+mj-lt"/>
          <a:ea typeface="+mn-ea"/>
          <a:cs typeface="Arial" pitchFamily="34" charset="0"/>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rgbClr val="000000"/>
          </a:solidFill>
          <a:latin typeface="+mj-lt"/>
          <a:ea typeface="+mn-ea"/>
          <a:cs typeface="Arial"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37D38BD-B607-4D5F-81C2-575F68B3695C}"/>
              </a:ext>
            </a:extLst>
          </p:cNvPr>
          <p:cNvSpPr>
            <a:spLocks noGrp="1"/>
          </p:cNvSpPr>
          <p:nvPr>
            <p:ph type="ctrTitle"/>
          </p:nvPr>
        </p:nvSpPr>
        <p:spPr>
          <a:xfrm>
            <a:off x="863600" y="1811069"/>
            <a:ext cx="10464800" cy="1219199"/>
          </a:xfrm>
        </p:spPr>
        <p:txBody>
          <a:bodyPr>
            <a:normAutofit fontScale="90000"/>
          </a:bodyPr>
          <a:lstStyle/>
          <a:p>
            <a:r>
              <a:rPr lang="en-US" dirty="0"/>
              <a:t>Current Uses of CAR T-cell Therapies in the US</a:t>
            </a:r>
          </a:p>
        </p:txBody>
      </p:sp>
      <p:sp>
        <p:nvSpPr>
          <p:cNvPr id="7" name="Subtitle 6">
            <a:extLst>
              <a:ext uri="{FF2B5EF4-FFF2-40B4-BE49-F238E27FC236}">
                <a16:creationId xmlns:a16="http://schemas.microsoft.com/office/drawing/2014/main" id="{ECA13559-2B84-435C-A1ED-9AD9118694A4}"/>
              </a:ext>
            </a:extLst>
          </p:cNvPr>
          <p:cNvSpPr>
            <a:spLocks noGrp="1"/>
          </p:cNvSpPr>
          <p:nvPr>
            <p:ph type="subTitle" idx="1"/>
          </p:nvPr>
        </p:nvSpPr>
        <p:spPr>
          <a:xfrm>
            <a:off x="1117600" y="3827733"/>
            <a:ext cx="9956800" cy="990600"/>
          </a:xfrm>
        </p:spPr>
        <p:txBody>
          <a:bodyPr/>
          <a:lstStyle/>
          <a:p>
            <a:r>
              <a:rPr lang="en-US" dirty="0"/>
              <a:t>2019 Cellular Therapy Summary Slides</a:t>
            </a:r>
          </a:p>
        </p:txBody>
      </p:sp>
      <p:sp>
        <p:nvSpPr>
          <p:cNvPr id="5" name="Slide Number Placeholder 4">
            <a:extLst>
              <a:ext uri="{FF2B5EF4-FFF2-40B4-BE49-F238E27FC236}">
                <a16:creationId xmlns:a16="http://schemas.microsoft.com/office/drawing/2014/main" id="{28806E96-7B03-4D19-810F-1655A81A448A}"/>
              </a:ext>
            </a:extLst>
          </p:cNvPr>
          <p:cNvSpPr>
            <a:spLocks noGrp="1"/>
          </p:cNvSpPr>
          <p:nvPr>
            <p:ph type="sldNum" sz="quarter" idx="4294967295"/>
          </p:nvPr>
        </p:nvSpPr>
        <p:spPr>
          <a:xfrm>
            <a:off x="11582400" y="6356350"/>
            <a:ext cx="609600" cy="365125"/>
          </a:xfrm>
        </p:spPr>
        <p:txBody>
          <a:bodyPr/>
          <a:lstStyle/>
          <a:p>
            <a:fld id="{2F10E044-7846-49DF-9D4E-C3E634902D9B}" type="slidenum">
              <a:rPr lang="en-US" altLang="en-US" smtClean="0"/>
              <a:pPr/>
              <a:t>1</a:t>
            </a:fld>
            <a:endParaRPr lang="en-US" altLang="en-US"/>
          </a:p>
        </p:txBody>
      </p:sp>
    </p:spTree>
    <p:extLst>
      <p:ext uri="{BB962C8B-B14F-4D97-AF65-F5344CB8AC3E}">
        <p14:creationId xmlns:p14="http://schemas.microsoft.com/office/powerpoint/2010/main" val="3019603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930C4-9859-4EE9-929C-385B9174B957}"/>
              </a:ext>
            </a:extLst>
          </p:cNvPr>
          <p:cNvSpPr>
            <a:spLocks noGrp="1"/>
          </p:cNvSpPr>
          <p:nvPr>
            <p:ph type="title"/>
          </p:nvPr>
        </p:nvSpPr>
        <p:spPr>
          <a:xfrm>
            <a:off x="609600" y="274638"/>
            <a:ext cx="9023385" cy="1020762"/>
          </a:xfrm>
        </p:spPr>
        <p:txBody>
          <a:bodyPr/>
          <a:lstStyle/>
          <a:p>
            <a:r>
              <a:rPr lang="en-US" sz="3800" dirty="0"/>
              <a:t>Timeline and Milestones of CT Registry</a:t>
            </a:r>
          </a:p>
        </p:txBody>
      </p:sp>
      <p:sp>
        <p:nvSpPr>
          <p:cNvPr id="3" name="Footer Placeholder 2">
            <a:extLst>
              <a:ext uri="{FF2B5EF4-FFF2-40B4-BE49-F238E27FC236}">
                <a16:creationId xmlns:a16="http://schemas.microsoft.com/office/drawing/2014/main" id="{682005CC-3948-4A48-8D46-66C7FFCFDE8D}"/>
              </a:ext>
            </a:extLst>
          </p:cNvPr>
          <p:cNvSpPr>
            <a:spLocks noGrp="1"/>
          </p:cNvSpPr>
          <p:nvPr>
            <p:ph type="ftr" sz="quarter" idx="10"/>
          </p:nvPr>
        </p:nvSpPr>
        <p:spPr/>
        <p:txBody>
          <a:bodyPr/>
          <a:lstStyle/>
          <a:p>
            <a:pPr>
              <a:defRPr/>
            </a:pPr>
            <a:endParaRPr lang="en-US"/>
          </a:p>
        </p:txBody>
      </p:sp>
      <p:sp>
        <p:nvSpPr>
          <p:cNvPr id="4" name="Slide Number Placeholder 3">
            <a:extLst>
              <a:ext uri="{FF2B5EF4-FFF2-40B4-BE49-F238E27FC236}">
                <a16:creationId xmlns:a16="http://schemas.microsoft.com/office/drawing/2014/main" id="{CF8081E3-9326-4C23-9EBA-F7A8D9B7CAE7}"/>
              </a:ext>
            </a:extLst>
          </p:cNvPr>
          <p:cNvSpPr>
            <a:spLocks noGrp="1"/>
          </p:cNvSpPr>
          <p:nvPr>
            <p:ph type="sldNum" sz="quarter" idx="11"/>
          </p:nvPr>
        </p:nvSpPr>
        <p:spPr/>
        <p:txBody>
          <a:bodyPr/>
          <a:lstStyle/>
          <a:p>
            <a:fld id="{32C8EC3D-90E4-4F43-BB35-AFAA08E15E9D}" type="slidenum">
              <a:rPr lang="en-US" altLang="en-US" smtClean="0"/>
              <a:pPr/>
              <a:t>2</a:t>
            </a:fld>
            <a:endParaRPr lang="en-US" altLang="en-US" dirty="0"/>
          </a:p>
        </p:txBody>
      </p:sp>
      <p:cxnSp>
        <p:nvCxnSpPr>
          <p:cNvPr id="6" name="Straight Connector 5">
            <a:extLst>
              <a:ext uri="{FF2B5EF4-FFF2-40B4-BE49-F238E27FC236}">
                <a16:creationId xmlns:a16="http://schemas.microsoft.com/office/drawing/2014/main" id="{4885E88C-1D60-460A-8A31-7827CACE9EBD}"/>
              </a:ext>
            </a:extLst>
          </p:cNvPr>
          <p:cNvCxnSpPr>
            <a:cxnSpLocks/>
          </p:cNvCxnSpPr>
          <p:nvPr/>
        </p:nvCxnSpPr>
        <p:spPr>
          <a:xfrm flipV="1">
            <a:off x="106043" y="4171080"/>
            <a:ext cx="12085957" cy="1"/>
          </a:xfrm>
          <a:prstGeom prst="line">
            <a:avLst/>
          </a:prstGeom>
          <a:ln>
            <a:headEnd type="none" w="med" len="med"/>
            <a:tailEnd type="triangle" w="med" len="med"/>
          </a:ln>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6062A331-F8B5-484C-86D7-F0E290F47C95}"/>
              </a:ext>
            </a:extLst>
          </p:cNvPr>
          <p:cNvCxnSpPr>
            <a:cxnSpLocks/>
          </p:cNvCxnSpPr>
          <p:nvPr/>
        </p:nvCxnSpPr>
        <p:spPr>
          <a:xfrm>
            <a:off x="1037695" y="4170597"/>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2ED634BF-1E11-498C-8C2A-F54E96DB05AA}"/>
              </a:ext>
            </a:extLst>
          </p:cNvPr>
          <p:cNvCxnSpPr>
            <a:cxnSpLocks/>
          </p:cNvCxnSpPr>
          <p:nvPr/>
        </p:nvCxnSpPr>
        <p:spPr>
          <a:xfrm>
            <a:off x="2069570" y="4170597"/>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Connector 10">
            <a:extLst>
              <a:ext uri="{FF2B5EF4-FFF2-40B4-BE49-F238E27FC236}">
                <a16:creationId xmlns:a16="http://schemas.microsoft.com/office/drawing/2014/main" id="{5E5D4016-CDEE-4798-9089-28466281F7CA}"/>
              </a:ext>
            </a:extLst>
          </p:cNvPr>
          <p:cNvCxnSpPr>
            <a:cxnSpLocks/>
          </p:cNvCxnSpPr>
          <p:nvPr/>
        </p:nvCxnSpPr>
        <p:spPr>
          <a:xfrm>
            <a:off x="3101445" y="4170597"/>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9EE495ED-8A3F-4308-AF15-2D0ECD420B4C}"/>
              </a:ext>
            </a:extLst>
          </p:cNvPr>
          <p:cNvCxnSpPr>
            <a:cxnSpLocks/>
          </p:cNvCxnSpPr>
          <p:nvPr/>
        </p:nvCxnSpPr>
        <p:spPr>
          <a:xfrm>
            <a:off x="4133320" y="4170597"/>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Straight Connector 12">
            <a:extLst>
              <a:ext uri="{FF2B5EF4-FFF2-40B4-BE49-F238E27FC236}">
                <a16:creationId xmlns:a16="http://schemas.microsoft.com/office/drawing/2014/main" id="{1BF3E3BC-D6CF-4A6C-A071-B549DA41EE6C}"/>
              </a:ext>
            </a:extLst>
          </p:cNvPr>
          <p:cNvCxnSpPr>
            <a:cxnSpLocks/>
          </p:cNvCxnSpPr>
          <p:nvPr/>
        </p:nvCxnSpPr>
        <p:spPr>
          <a:xfrm>
            <a:off x="5247745" y="4170597"/>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a:extLst>
              <a:ext uri="{FF2B5EF4-FFF2-40B4-BE49-F238E27FC236}">
                <a16:creationId xmlns:a16="http://schemas.microsoft.com/office/drawing/2014/main" id="{02E992A0-C9B0-4B5B-A223-A234CA24B6E1}"/>
              </a:ext>
            </a:extLst>
          </p:cNvPr>
          <p:cNvCxnSpPr>
            <a:cxnSpLocks/>
          </p:cNvCxnSpPr>
          <p:nvPr/>
        </p:nvCxnSpPr>
        <p:spPr>
          <a:xfrm>
            <a:off x="6279620" y="4170597"/>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07F096E0-195B-47D0-B960-C8692FE5E6A1}"/>
              </a:ext>
            </a:extLst>
          </p:cNvPr>
          <p:cNvCxnSpPr>
            <a:cxnSpLocks/>
          </p:cNvCxnSpPr>
          <p:nvPr/>
        </p:nvCxnSpPr>
        <p:spPr>
          <a:xfrm>
            <a:off x="7311495" y="4170597"/>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Straight Connector 15">
            <a:extLst>
              <a:ext uri="{FF2B5EF4-FFF2-40B4-BE49-F238E27FC236}">
                <a16:creationId xmlns:a16="http://schemas.microsoft.com/office/drawing/2014/main" id="{0C6A22B8-3B4B-4488-9CEA-6C79636244D0}"/>
              </a:ext>
            </a:extLst>
          </p:cNvPr>
          <p:cNvCxnSpPr>
            <a:cxnSpLocks/>
          </p:cNvCxnSpPr>
          <p:nvPr/>
        </p:nvCxnSpPr>
        <p:spPr>
          <a:xfrm>
            <a:off x="8343370" y="4170597"/>
            <a:ext cx="0" cy="107355"/>
          </a:xfrm>
          <a:prstGeom prst="line">
            <a:avLst/>
          </a:prstGeom>
        </p:spPr>
        <p:style>
          <a:lnRef idx="3">
            <a:schemeClr val="accent1"/>
          </a:lnRef>
          <a:fillRef idx="0">
            <a:schemeClr val="accent1"/>
          </a:fillRef>
          <a:effectRef idx="2">
            <a:schemeClr val="accent1"/>
          </a:effectRef>
          <a:fontRef idx="minor">
            <a:schemeClr val="tx1"/>
          </a:fontRef>
        </p:style>
      </p:cxnSp>
      <p:sp>
        <p:nvSpPr>
          <p:cNvPr id="29" name="TextBox 28">
            <a:extLst>
              <a:ext uri="{FF2B5EF4-FFF2-40B4-BE49-F238E27FC236}">
                <a16:creationId xmlns:a16="http://schemas.microsoft.com/office/drawing/2014/main" id="{065F9793-E04D-4320-8FDE-418DB87325B1}"/>
              </a:ext>
            </a:extLst>
          </p:cNvPr>
          <p:cNvSpPr txBox="1"/>
          <p:nvPr/>
        </p:nvSpPr>
        <p:spPr>
          <a:xfrm>
            <a:off x="4881885" y="4263954"/>
            <a:ext cx="697627" cy="369332"/>
          </a:xfrm>
          <a:prstGeom prst="rect">
            <a:avLst/>
          </a:prstGeom>
          <a:noFill/>
        </p:spPr>
        <p:txBody>
          <a:bodyPr wrap="none" rtlCol="0">
            <a:spAutoFit/>
          </a:bodyPr>
          <a:lstStyle/>
          <a:p>
            <a:r>
              <a:rPr lang="en-US" dirty="0"/>
              <a:t>2017</a:t>
            </a:r>
          </a:p>
        </p:txBody>
      </p:sp>
      <p:sp>
        <p:nvSpPr>
          <p:cNvPr id="30" name="TextBox 29">
            <a:extLst>
              <a:ext uri="{FF2B5EF4-FFF2-40B4-BE49-F238E27FC236}">
                <a16:creationId xmlns:a16="http://schemas.microsoft.com/office/drawing/2014/main" id="{48F23CAF-6C9B-4BCD-9315-2162B7FB10D9}"/>
              </a:ext>
            </a:extLst>
          </p:cNvPr>
          <p:cNvSpPr txBox="1"/>
          <p:nvPr/>
        </p:nvSpPr>
        <p:spPr>
          <a:xfrm>
            <a:off x="707931" y="4263954"/>
            <a:ext cx="697627" cy="369332"/>
          </a:xfrm>
          <a:prstGeom prst="rect">
            <a:avLst/>
          </a:prstGeom>
          <a:noFill/>
        </p:spPr>
        <p:txBody>
          <a:bodyPr wrap="none" rtlCol="0">
            <a:spAutoFit/>
          </a:bodyPr>
          <a:lstStyle/>
          <a:p>
            <a:r>
              <a:rPr lang="en-US" dirty="0"/>
              <a:t>2015</a:t>
            </a:r>
          </a:p>
        </p:txBody>
      </p:sp>
      <p:sp>
        <p:nvSpPr>
          <p:cNvPr id="31" name="TextBox 30">
            <a:extLst>
              <a:ext uri="{FF2B5EF4-FFF2-40B4-BE49-F238E27FC236}">
                <a16:creationId xmlns:a16="http://schemas.microsoft.com/office/drawing/2014/main" id="{7D67246C-2BA2-452C-9E58-16F086303549}"/>
              </a:ext>
            </a:extLst>
          </p:cNvPr>
          <p:cNvSpPr txBox="1"/>
          <p:nvPr/>
        </p:nvSpPr>
        <p:spPr>
          <a:xfrm>
            <a:off x="2794908" y="4263954"/>
            <a:ext cx="697627" cy="369332"/>
          </a:xfrm>
          <a:prstGeom prst="rect">
            <a:avLst/>
          </a:prstGeom>
          <a:noFill/>
        </p:spPr>
        <p:txBody>
          <a:bodyPr wrap="none" rtlCol="0">
            <a:spAutoFit/>
          </a:bodyPr>
          <a:lstStyle/>
          <a:p>
            <a:r>
              <a:rPr lang="en-US" dirty="0"/>
              <a:t>2016</a:t>
            </a:r>
          </a:p>
        </p:txBody>
      </p:sp>
      <p:sp>
        <p:nvSpPr>
          <p:cNvPr id="32" name="TextBox 31">
            <a:extLst>
              <a:ext uri="{FF2B5EF4-FFF2-40B4-BE49-F238E27FC236}">
                <a16:creationId xmlns:a16="http://schemas.microsoft.com/office/drawing/2014/main" id="{F076B15B-B733-4D87-A37B-63001D820690}"/>
              </a:ext>
            </a:extLst>
          </p:cNvPr>
          <p:cNvSpPr txBox="1"/>
          <p:nvPr/>
        </p:nvSpPr>
        <p:spPr>
          <a:xfrm>
            <a:off x="6968862" y="4263954"/>
            <a:ext cx="697627" cy="369332"/>
          </a:xfrm>
          <a:prstGeom prst="rect">
            <a:avLst/>
          </a:prstGeom>
          <a:noFill/>
        </p:spPr>
        <p:txBody>
          <a:bodyPr wrap="none" rtlCol="0">
            <a:spAutoFit/>
          </a:bodyPr>
          <a:lstStyle/>
          <a:p>
            <a:r>
              <a:rPr lang="en-US" dirty="0"/>
              <a:t>2018</a:t>
            </a:r>
          </a:p>
        </p:txBody>
      </p:sp>
      <p:sp>
        <p:nvSpPr>
          <p:cNvPr id="33" name="TextBox 32">
            <a:extLst>
              <a:ext uri="{FF2B5EF4-FFF2-40B4-BE49-F238E27FC236}">
                <a16:creationId xmlns:a16="http://schemas.microsoft.com/office/drawing/2014/main" id="{1B682101-3BC4-47B1-B0E6-76592C131934}"/>
              </a:ext>
            </a:extLst>
          </p:cNvPr>
          <p:cNvSpPr txBox="1"/>
          <p:nvPr/>
        </p:nvSpPr>
        <p:spPr>
          <a:xfrm>
            <a:off x="687860" y="3224556"/>
            <a:ext cx="1343024" cy="83099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1600" b="1" dirty="0"/>
              <a:t>Establish the CT Task Force</a:t>
            </a:r>
          </a:p>
        </p:txBody>
      </p:sp>
      <p:sp>
        <p:nvSpPr>
          <p:cNvPr id="35" name="TextBox 34">
            <a:extLst>
              <a:ext uri="{FF2B5EF4-FFF2-40B4-BE49-F238E27FC236}">
                <a16:creationId xmlns:a16="http://schemas.microsoft.com/office/drawing/2014/main" id="{F92A75FF-7EFE-4B9D-9C5F-707EBDB2CDF1}"/>
              </a:ext>
            </a:extLst>
          </p:cNvPr>
          <p:cNvSpPr txBox="1"/>
          <p:nvPr/>
        </p:nvSpPr>
        <p:spPr>
          <a:xfrm>
            <a:off x="1605364" y="4622467"/>
            <a:ext cx="1483741" cy="1077218"/>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1600" b="1" dirty="0"/>
              <a:t>First CT Registry  Annual Forum</a:t>
            </a:r>
          </a:p>
        </p:txBody>
      </p:sp>
      <p:sp>
        <p:nvSpPr>
          <p:cNvPr id="36" name="TextBox 35">
            <a:extLst>
              <a:ext uri="{FF2B5EF4-FFF2-40B4-BE49-F238E27FC236}">
                <a16:creationId xmlns:a16="http://schemas.microsoft.com/office/drawing/2014/main" id="{82FC7A2F-0CFB-4229-9606-D406BB511557}"/>
              </a:ext>
            </a:extLst>
          </p:cNvPr>
          <p:cNvSpPr txBox="1"/>
          <p:nvPr/>
        </p:nvSpPr>
        <p:spPr>
          <a:xfrm>
            <a:off x="3262352" y="3123584"/>
            <a:ext cx="1338563" cy="83099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sz="1600" b="1" dirty="0"/>
              <a:t>NCI funded CT Registry Pilot</a:t>
            </a:r>
          </a:p>
        </p:txBody>
      </p:sp>
      <p:sp>
        <p:nvSpPr>
          <p:cNvPr id="37" name="TextBox 36">
            <a:extLst>
              <a:ext uri="{FF2B5EF4-FFF2-40B4-BE49-F238E27FC236}">
                <a16:creationId xmlns:a16="http://schemas.microsoft.com/office/drawing/2014/main" id="{0531EB35-5085-4DE0-AA43-E3434F14AB5D}"/>
              </a:ext>
            </a:extLst>
          </p:cNvPr>
          <p:cNvSpPr txBox="1"/>
          <p:nvPr/>
        </p:nvSpPr>
        <p:spPr>
          <a:xfrm>
            <a:off x="3357436" y="1636963"/>
            <a:ext cx="3954047" cy="33855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1600" b="1" dirty="0"/>
              <a:t>Forms Harmonization with EBMT</a:t>
            </a:r>
          </a:p>
        </p:txBody>
      </p:sp>
      <p:sp>
        <p:nvSpPr>
          <p:cNvPr id="38" name="TextBox 37">
            <a:extLst>
              <a:ext uri="{FF2B5EF4-FFF2-40B4-BE49-F238E27FC236}">
                <a16:creationId xmlns:a16="http://schemas.microsoft.com/office/drawing/2014/main" id="{CCCF14BF-3577-4CFE-9D15-CF13F2EC5EBE}"/>
              </a:ext>
            </a:extLst>
          </p:cNvPr>
          <p:cNvSpPr txBox="1"/>
          <p:nvPr/>
        </p:nvSpPr>
        <p:spPr>
          <a:xfrm>
            <a:off x="3357437" y="4919395"/>
            <a:ext cx="1890295" cy="83099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1600" b="1" dirty="0"/>
              <a:t>Launch of the Cellular Therapy Registry</a:t>
            </a:r>
          </a:p>
        </p:txBody>
      </p:sp>
      <p:sp>
        <p:nvSpPr>
          <p:cNvPr id="39" name="TextBox 38">
            <a:extLst>
              <a:ext uri="{FF2B5EF4-FFF2-40B4-BE49-F238E27FC236}">
                <a16:creationId xmlns:a16="http://schemas.microsoft.com/office/drawing/2014/main" id="{7D6959C8-04B1-40A6-BD0D-BFFB9BFE1D06}"/>
              </a:ext>
            </a:extLst>
          </p:cNvPr>
          <p:cNvSpPr txBox="1"/>
          <p:nvPr/>
        </p:nvSpPr>
        <p:spPr>
          <a:xfrm>
            <a:off x="8021864" y="1536391"/>
            <a:ext cx="2299573" cy="830997"/>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1600" b="1" dirty="0"/>
              <a:t>EMA Workshop on </a:t>
            </a:r>
          </a:p>
          <a:p>
            <a:r>
              <a:rPr lang="en-US" sz="1600" b="1" dirty="0"/>
              <a:t>Regulatory Reporting on CAR T cells</a:t>
            </a:r>
          </a:p>
        </p:txBody>
      </p:sp>
      <p:sp>
        <p:nvSpPr>
          <p:cNvPr id="40" name="TextBox 39">
            <a:extLst>
              <a:ext uri="{FF2B5EF4-FFF2-40B4-BE49-F238E27FC236}">
                <a16:creationId xmlns:a16="http://schemas.microsoft.com/office/drawing/2014/main" id="{362D82B7-D74B-4651-8517-A6BCF96E162B}"/>
              </a:ext>
            </a:extLst>
          </p:cNvPr>
          <p:cNvSpPr txBox="1"/>
          <p:nvPr/>
        </p:nvSpPr>
        <p:spPr>
          <a:xfrm rot="19062519">
            <a:off x="6049466" y="3202185"/>
            <a:ext cx="2031325" cy="338554"/>
          </a:xfrm>
          <a:prstGeom prst="rect">
            <a:avLst/>
          </a:prstGeom>
          <a:noFill/>
        </p:spPr>
        <p:txBody>
          <a:bodyPr wrap="none" rtlCol="0">
            <a:spAutoFit/>
          </a:bodyPr>
          <a:lstStyle/>
          <a:p>
            <a:r>
              <a:rPr lang="en-US" sz="1600" dirty="0"/>
              <a:t>Approval of </a:t>
            </a:r>
            <a:r>
              <a:rPr lang="en-US" sz="1600" dirty="0" err="1"/>
              <a:t>Kymriah</a:t>
            </a:r>
            <a:endParaRPr lang="en-US" sz="1600" dirty="0"/>
          </a:p>
        </p:txBody>
      </p:sp>
      <p:sp>
        <p:nvSpPr>
          <p:cNvPr id="41" name="TextBox 40">
            <a:extLst>
              <a:ext uri="{FF2B5EF4-FFF2-40B4-BE49-F238E27FC236}">
                <a16:creationId xmlns:a16="http://schemas.microsoft.com/office/drawing/2014/main" id="{2B6FD41B-46B9-4BA0-8AC4-C00699C358C4}"/>
              </a:ext>
            </a:extLst>
          </p:cNvPr>
          <p:cNvSpPr txBox="1"/>
          <p:nvPr/>
        </p:nvSpPr>
        <p:spPr>
          <a:xfrm rot="19062519">
            <a:off x="6442526" y="3205910"/>
            <a:ext cx="2066463" cy="338554"/>
          </a:xfrm>
          <a:prstGeom prst="rect">
            <a:avLst/>
          </a:prstGeom>
          <a:noFill/>
        </p:spPr>
        <p:txBody>
          <a:bodyPr wrap="none" rtlCol="0">
            <a:spAutoFit/>
          </a:bodyPr>
          <a:lstStyle/>
          <a:p>
            <a:r>
              <a:rPr lang="en-US" sz="1600" dirty="0"/>
              <a:t>Approval of </a:t>
            </a:r>
            <a:r>
              <a:rPr lang="en-US" sz="1600" dirty="0" err="1"/>
              <a:t>Yescarta</a:t>
            </a:r>
            <a:endParaRPr lang="en-US" sz="1600" dirty="0"/>
          </a:p>
        </p:txBody>
      </p:sp>
      <p:sp>
        <p:nvSpPr>
          <p:cNvPr id="45" name="TextBox 44">
            <a:extLst>
              <a:ext uri="{FF2B5EF4-FFF2-40B4-BE49-F238E27FC236}">
                <a16:creationId xmlns:a16="http://schemas.microsoft.com/office/drawing/2014/main" id="{6867D700-0BAD-452B-B480-3EB6E5DD0055}"/>
              </a:ext>
            </a:extLst>
          </p:cNvPr>
          <p:cNvSpPr txBox="1"/>
          <p:nvPr/>
        </p:nvSpPr>
        <p:spPr>
          <a:xfrm>
            <a:off x="8198937" y="5005843"/>
            <a:ext cx="3732945" cy="307777"/>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400" b="1" dirty="0"/>
              <a:t>CIBMTR LTFU for Axicabtagene </a:t>
            </a:r>
            <a:r>
              <a:rPr lang="en-US" sz="1400" b="1" dirty="0" err="1"/>
              <a:t>ciloleucel</a:t>
            </a:r>
            <a:endParaRPr lang="en-US" sz="1400" b="1" dirty="0"/>
          </a:p>
        </p:txBody>
      </p:sp>
      <p:sp>
        <p:nvSpPr>
          <p:cNvPr id="46" name="TextBox 45">
            <a:extLst>
              <a:ext uri="{FF2B5EF4-FFF2-40B4-BE49-F238E27FC236}">
                <a16:creationId xmlns:a16="http://schemas.microsoft.com/office/drawing/2014/main" id="{5ACE5E82-8DB8-4398-A440-D4EF068002AD}"/>
              </a:ext>
            </a:extLst>
          </p:cNvPr>
          <p:cNvSpPr txBox="1"/>
          <p:nvPr/>
        </p:nvSpPr>
        <p:spPr>
          <a:xfrm>
            <a:off x="8484071" y="5412761"/>
            <a:ext cx="3031023" cy="307777"/>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sz="1400" b="1" dirty="0"/>
              <a:t>CIBMTR LTFU for </a:t>
            </a:r>
            <a:r>
              <a:rPr lang="en-US" sz="1400" b="1" dirty="0" err="1"/>
              <a:t>Tisagenleclecel</a:t>
            </a:r>
            <a:endParaRPr lang="en-US" sz="1400" b="1" dirty="0"/>
          </a:p>
        </p:txBody>
      </p:sp>
      <p:cxnSp>
        <p:nvCxnSpPr>
          <p:cNvPr id="49" name="Straight Connector 48">
            <a:extLst>
              <a:ext uri="{FF2B5EF4-FFF2-40B4-BE49-F238E27FC236}">
                <a16:creationId xmlns:a16="http://schemas.microsoft.com/office/drawing/2014/main" id="{62F0D694-4765-4D39-B1D8-CA6E65A4DBDB}"/>
              </a:ext>
            </a:extLst>
          </p:cNvPr>
          <p:cNvCxnSpPr>
            <a:cxnSpLocks/>
          </p:cNvCxnSpPr>
          <p:nvPr/>
        </p:nvCxnSpPr>
        <p:spPr>
          <a:xfrm>
            <a:off x="4133320" y="4263954"/>
            <a:ext cx="0" cy="65544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0E6D280-611A-4DE0-806B-1ED274E170D6}"/>
              </a:ext>
            </a:extLst>
          </p:cNvPr>
          <p:cNvCxnSpPr/>
          <p:nvPr/>
        </p:nvCxnSpPr>
        <p:spPr>
          <a:xfrm flipV="1">
            <a:off x="3492535" y="3979622"/>
            <a:ext cx="0" cy="190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BDF4438-020B-4C03-97D7-F6D983367A9C}"/>
              </a:ext>
            </a:extLst>
          </p:cNvPr>
          <p:cNvCxnSpPr>
            <a:stCxn id="35" idx="0"/>
          </p:cNvCxnSpPr>
          <p:nvPr/>
        </p:nvCxnSpPr>
        <p:spPr>
          <a:xfrm flipV="1">
            <a:off x="2347235" y="4195671"/>
            <a:ext cx="0" cy="426796"/>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26" name="Picture 2" descr="Image result for us flag clipart">
            <a:extLst>
              <a:ext uri="{FF2B5EF4-FFF2-40B4-BE49-F238E27FC236}">
                <a16:creationId xmlns:a16="http://schemas.microsoft.com/office/drawing/2014/main" id="{74E9E7A2-F421-4D88-B7EA-FFFD8D64DE8F}"/>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14138" t="27325" r="14121" b="28078"/>
          <a:stretch/>
        </p:blipFill>
        <p:spPr bwMode="auto">
          <a:xfrm rot="19100383">
            <a:off x="7784354" y="2534072"/>
            <a:ext cx="291999" cy="181515"/>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a:extLst>
              <a:ext uri="{FF2B5EF4-FFF2-40B4-BE49-F238E27FC236}">
                <a16:creationId xmlns:a16="http://schemas.microsoft.com/office/drawing/2014/main" id="{A3E8435F-822D-409C-911A-F002F5EDF320}"/>
              </a:ext>
            </a:extLst>
          </p:cNvPr>
          <p:cNvSpPr txBox="1"/>
          <p:nvPr/>
        </p:nvSpPr>
        <p:spPr>
          <a:xfrm rot="19062519">
            <a:off x="7957251" y="3212150"/>
            <a:ext cx="2031325" cy="584775"/>
          </a:xfrm>
          <a:prstGeom prst="rect">
            <a:avLst/>
          </a:prstGeom>
          <a:noFill/>
        </p:spPr>
        <p:txBody>
          <a:bodyPr wrap="none" rtlCol="0">
            <a:spAutoFit/>
          </a:bodyPr>
          <a:lstStyle/>
          <a:p>
            <a:r>
              <a:rPr lang="en-US" sz="1600" dirty="0"/>
              <a:t>Approval of </a:t>
            </a:r>
            <a:r>
              <a:rPr lang="en-US" sz="1600" dirty="0" err="1"/>
              <a:t>Kymriah</a:t>
            </a:r>
            <a:endParaRPr lang="en-US" sz="1600" dirty="0"/>
          </a:p>
          <a:p>
            <a:r>
              <a:rPr lang="en-US" sz="1600" dirty="0"/>
              <a:t>   &amp; </a:t>
            </a:r>
            <a:r>
              <a:rPr lang="en-US" sz="1600" dirty="0" err="1"/>
              <a:t>Yescarta</a:t>
            </a:r>
            <a:endParaRPr lang="en-US" sz="1600" dirty="0"/>
          </a:p>
        </p:txBody>
      </p:sp>
      <p:pic>
        <p:nvPicPr>
          <p:cNvPr id="5" name="Picture 4">
            <a:extLst>
              <a:ext uri="{FF2B5EF4-FFF2-40B4-BE49-F238E27FC236}">
                <a16:creationId xmlns:a16="http://schemas.microsoft.com/office/drawing/2014/main" id="{ECAC2439-FFD9-4F7F-A073-B85925744EB6}"/>
              </a:ext>
            </a:extLst>
          </p:cNvPr>
          <p:cNvPicPr>
            <a:picLocks noChangeAspect="1"/>
          </p:cNvPicPr>
          <p:nvPr/>
        </p:nvPicPr>
        <p:blipFill>
          <a:blip r:embed="rId4"/>
          <a:stretch>
            <a:fillRect/>
          </a:stretch>
        </p:blipFill>
        <p:spPr>
          <a:xfrm rot="18965215">
            <a:off x="9266235" y="3181443"/>
            <a:ext cx="334799" cy="227105"/>
          </a:xfrm>
          <a:prstGeom prst="rect">
            <a:avLst/>
          </a:prstGeom>
        </p:spPr>
      </p:pic>
      <p:sp>
        <p:nvSpPr>
          <p:cNvPr id="7" name="Rectangle 6">
            <a:extLst>
              <a:ext uri="{FF2B5EF4-FFF2-40B4-BE49-F238E27FC236}">
                <a16:creationId xmlns:a16="http://schemas.microsoft.com/office/drawing/2014/main" id="{D1D05E44-9977-4175-9742-F2AD0B4B7A13}"/>
              </a:ext>
            </a:extLst>
          </p:cNvPr>
          <p:cNvSpPr/>
          <p:nvPr/>
        </p:nvSpPr>
        <p:spPr>
          <a:xfrm>
            <a:off x="8021864" y="5831862"/>
            <a:ext cx="2267778" cy="524489"/>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600" b="1" dirty="0"/>
              <a:t>Japanese Platform to</a:t>
            </a:r>
          </a:p>
          <a:p>
            <a:pPr algn="ctr"/>
            <a:r>
              <a:rPr lang="en-US" sz="1600" b="1" dirty="0"/>
              <a:t> capture CT Data </a:t>
            </a:r>
          </a:p>
        </p:txBody>
      </p:sp>
      <p:cxnSp>
        <p:nvCxnSpPr>
          <p:cNvPr id="42" name="Straight Connector 41">
            <a:extLst>
              <a:ext uri="{FF2B5EF4-FFF2-40B4-BE49-F238E27FC236}">
                <a16:creationId xmlns:a16="http://schemas.microsoft.com/office/drawing/2014/main" id="{45D97652-D89F-4CCF-AF1E-B6D8568FE749}"/>
              </a:ext>
            </a:extLst>
          </p:cNvPr>
          <p:cNvCxnSpPr>
            <a:cxnSpLocks/>
          </p:cNvCxnSpPr>
          <p:nvPr/>
        </p:nvCxnSpPr>
        <p:spPr>
          <a:xfrm>
            <a:off x="9378420" y="4170597"/>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43" name="Straight Connector 42">
            <a:extLst>
              <a:ext uri="{FF2B5EF4-FFF2-40B4-BE49-F238E27FC236}">
                <a16:creationId xmlns:a16="http://schemas.microsoft.com/office/drawing/2014/main" id="{5F8761AF-1BC1-46D4-A222-A85238B4EF56}"/>
              </a:ext>
            </a:extLst>
          </p:cNvPr>
          <p:cNvCxnSpPr>
            <a:cxnSpLocks/>
          </p:cNvCxnSpPr>
          <p:nvPr/>
        </p:nvCxnSpPr>
        <p:spPr>
          <a:xfrm>
            <a:off x="10410295" y="4170597"/>
            <a:ext cx="0" cy="107355"/>
          </a:xfrm>
          <a:prstGeom prst="line">
            <a:avLst/>
          </a:prstGeom>
        </p:spPr>
        <p:style>
          <a:lnRef idx="3">
            <a:schemeClr val="accent1"/>
          </a:lnRef>
          <a:fillRef idx="0">
            <a:schemeClr val="accent1"/>
          </a:fillRef>
          <a:effectRef idx="2">
            <a:schemeClr val="accent1"/>
          </a:effectRef>
          <a:fontRef idx="minor">
            <a:schemeClr val="tx1"/>
          </a:fontRef>
        </p:style>
      </p:cxnSp>
      <p:sp>
        <p:nvSpPr>
          <p:cNvPr id="44" name="TextBox 43">
            <a:extLst>
              <a:ext uri="{FF2B5EF4-FFF2-40B4-BE49-F238E27FC236}">
                <a16:creationId xmlns:a16="http://schemas.microsoft.com/office/drawing/2014/main" id="{3131E544-842F-41DF-869C-D1870539A385}"/>
              </a:ext>
            </a:extLst>
          </p:cNvPr>
          <p:cNvSpPr txBox="1"/>
          <p:nvPr/>
        </p:nvSpPr>
        <p:spPr>
          <a:xfrm>
            <a:off x="9029606" y="4260628"/>
            <a:ext cx="697627" cy="369332"/>
          </a:xfrm>
          <a:prstGeom prst="rect">
            <a:avLst/>
          </a:prstGeom>
          <a:noFill/>
        </p:spPr>
        <p:txBody>
          <a:bodyPr wrap="none" rtlCol="0">
            <a:spAutoFit/>
          </a:bodyPr>
          <a:lstStyle/>
          <a:p>
            <a:r>
              <a:rPr lang="en-US" dirty="0"/>
              <a:t>2019</a:t>
            </a:r>
          </a:p>
        </p:txBody>
      </p:sp>
      <p:pic>
        <p:nvPicPr>
          <p:cNvPr id="48" name="Picture 47">
            <a:extLst>
              <a:ext uri="{FF2B5EF4-FFF2-40B4-BE49-F238E27FC236}">
                <a16:creationId xmlns:a16="http://schemas.microsoft.com/office/drawing/2014/main" id="{7C3BCD70-B870-4642-85BA-C11A9EFEA903}"/>
              </a:ext>
            </a:extLst>
          </p:cNvPr>
          <p:cNvPicPr>
            <a:picLocks noChangeAspect="1"/>
          </p:cNvPicPr>
          <p:nvPr/>
        </p:nvPicPr>
        <p:blipFill>
          <a:blip r:embed="rId5"/>
          <a:stretch>
            <a:fillRect/>
          </a:stretch>
        </p:blipFill>
        <p:spPr>
          <a:xfrm>
            <a:off x="8429232" y="4553139"/>
            <a:ext cx="1343433" cy="445953"/>
          </a:xfrm>
          <a:prstGeom prst="rect">
            <a:avLst/>
          </a:prstGeom>
        </p:spPr>
      </p:pic>
      <p:cxnSp>
        <p:nvCxnSpPr>
          <p:cNvPr id="50" name="Straight Connector 49">
            <a:extLst>
              <a:ext uri="{FF2B5EF4-FFF2-40B4-BE49-F238E27FC236}">
                <a16:creationId xmlns:a16="http://schemas.microsoft.com/office/drawing/2014/main" id="{69643229-D6F4-484F-82F8-18148EAD5919}"/>
              </a:ext>
            </a:extLst>
          </p:cNvPr>
          <p:cNvCxnSpPr>
            <a:cxnSpLocks/>
          </p:cNvCxnSpPr>
          <p:nvPr/>
        </p:nvCxnSpPr>
        <p:spPr>
          <a:xfrm>
            <a:off x="11443540" y="4188773"/>
            <a:ext cx="0" cy="107355"/>
          </a:xfrm>
          <a:prstGeom prst="line">
            <a:avLst/>
          </a:prstGeom>
        </p:spPr>
        <p:style>
          <a:lnRef idx="3">
            <a:schemeClr val="accent1"/>
          </a:lnRef>
          <a:fillRef idx="0">
            <a:schemeClr val="accent1"/>
          </a:fillRef>
          <a:effectRef idx="2">
            <a:schemeClr val="accent1"/>
          </a:effectRef>
          <a:fontRef idx="minor">
            <a:schemeClr val="tx1"/>
          </a:fontRef>
        </p:style>
      </p:cxnSp>
      <p:sp>
        <p:nvSpPr>
          <p:cNvPr id="51" name="TextBox 50">
            <a:extLst>
              <a:ext uri="{FF2B5EF4-FFF2-40B4-BE49-F238E27FC236}">
                <a16:creationId xmlns:a16="http://schemas.microsoft.com/office/drawing/2014/main" id="{513A4AC7-A6CE-43C6-ACD7-A572DE884615}"/>
              </a:ext>
            </a:extLst>
          </p:cNvPr>
          <p:cNvSpPr txBox="1"/>
          <p:nvPr/>
        </p:nvSpPr>
        <p:spPr>
          <a:xfrm>
            <a:off x="11090350" y="4296128"/>
            <a:ext cx="697627" cy="369332"/>
          </a:xfrm>
          <a:prstGeom prst="rect">
            <a:avLst/>
          </a:prstGeom>
          <a:noFill/>
        </p:spPr>
        <p:txBody>
          <a:bodyPr wrap="none" rtlCol="0">
            <a:spAutoFit/>
          </a:bodyPr>
          <a:lstStyle/>
          <a:p>
            <a:r>
              <a:rPr lang="en-US" dirty="0"/>
              <a:t>2020</a:t>
            </a:r>
          </a:p>
        </p:txBody>
      </p:sp>
      <p:cxnSp>
        <p:nvCxnSpPr>
          <p:cNvPr id="20" name="Straight Connector 19">
            <a:extLst>
              <a:ext uri="{FF2B5EF4-FFF2-40B4-BE49-F238E27FC236}">
                <a16:creationId xmlns:a16="http://schemas.microsoft.com/office/drawing/2014/main" id="{8E0A0808-21AB-4AF4-9298-02836574E434}"/>
              </a:ext>
            </a:extLst>
          </p:cNvPr>
          <p:cNvCxnSpPr>
            <a:cxnSpLocks/>
            <a:stCxn id="21" idx="2"/>
          </p:cNvCxnSpPr>
          <p:nvPr/>
        </p:nvCxnSpPr>
        <p:spPr>
          <a:xfrm flipH="1">
            <a:off x="11504140" y="2232593"/>
            <a:ext cx="197" cy="187541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50463B9-7DF4-4B07-9831-0B1331DC20E8}"/>
              </a:ext>
            </a:extLst>
          </p:cNvPr>
          <p:cNvSpPr txBox="1"/>
          <p:nvPr/>
        </p:nvSpPr>
        <p:spPr>
          <a:xfrm>
            <a:off x="10890250" y="1586262"/>
            <a:ext cx="1228173"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200" b="1" dirty="0"/>
              <a:t>2,000 CAR T- cell Infusions reported</a:t>
            </a:r>
          </a:p>
        </p:txBody>
      </p:sp>
    </p:spTree>
    <p:extLst>
      <p:ext uri="{BB962C8B-B14F-4D97-AF65-F5344CB8AC3E}">
        <p14:creationId xmlns:p14="http://schemas.microsoft.com/office/powerpoint/2010/main" val="743994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679CB5B-B712-4BAF-A86D-732B7E2D5D90}"/>
              </a:ext>
            </a:extLst>
          </p:cNvPr>
          <p:cNvSpPr>
            <a:spLocks noGrp="1"/>
          </p:cNvSpPr>
          <p:nvPr>
            <p:ph type="title"/>
          </p:nvPr>
        </p:nvSpPr>
        <p:spPr>
          <a:xfrm>
            <a:off x="609600" y="228600"/>
            <a:ext cx="9035441" cy="1143000"/>
          </a:xfrm>
        </p:spPr>
        <p:txBody>
          <a:bodyPr/>
          <a:lstStyle/>
          <a:p>
            <a:r>
              <a:rPr lang="en-US" sz="3200" dirty="0"/>
              <a:t>Annual Number of Recipients of CAR T cells: </a:t>
            </a:r>
            <a:br>
              <a:rPr lang="en-US" sz="3200" dirty="0"/>
            </a:br>
            <a:r>
              <a:rPr lang="en-US" sz="3200" dirty="0"/>
              <a:t>2016-2019 (2,058 patients and 2,217 infusions) </a:t>
            </a:r>
          </a:p>
        </p:txBody>
      </p:sp>
      <p:graphicFrame>
        <p:nvGraphicFramePr>
          <p:cNvPr id="10" name="Content Placeholder 9">
            <a:extLst>
              <a:ext uri="{FF2B5EF4-FFF2-40B4-BE49-F238E27FC236}">
                <a16:creationId xmlns:a16="http://schemas.microsoft.com/office/drawing/2014/main" id="{4B2C6587-890C-4EF8-9BD8-D6528CA9798F}"/>
              </a:ext>
            </a:extLst>
          </p:cNvPr>
          <p:cNvGraphicFramePr>
            <a:graphicFrameLocks noGrp="1"/>
          </p:cNvGraphicFramePr>
          <p:nvPr>
            <p:ph idx="1"/>
            <p:extLst>
              <p:ext uri="{D42A27DB-BD31-4B8C-83A1-F6EECF244321}">
                <p14:modId xmlns:p14="http://schemas.microsoft.com/office/powerpoint/2010/main" val="3518700100"/>
              </p:ext>
            </p:extLst>
          </p:nvPr>
        </p:nvGraphicFramePr>
        <p:xfrm>
          <a:off x="609600" y="1371600"/>
          <a:ext cx="10972800" cy="4830792"/>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E5B42364-0212-402D-9FEF-F1F7FD9C3E68}"/>
              </a:ext>
            </a:extLst>
          </p:cNvPr>
          <p:cNvSpPr>
            <a:spLocks noGrp="1"/>
          </p:cNvSpPr>
          <p:nvPr>
            <p:ph type="ftr" sz="quarter" idx="10"/>
          </p:nvPr>
        </p:nvSpPr>
        <p:spPr/>
        <p:txBody>
          <a:bodyPr/>
          <a:lstStyle/>
          <a:p>
            <a:pPr>
              <a:defRPr/>
            </a:pPr>
            <a:r>
              <a:rPr lang="en-US" dirty="0"/>
              <a:t>Data Incomplete for 2019</a:t>
            </a:r>
          </a:p>
        </p:txBody>
      </p:sp>
      <p:sp>
        <p:nvSpPr>
          <p:cNvPr id="5" name="Slide Number Placeholder 4">
            <a:extLst>
              <a:ext uri="{FF2B5EF4-FFF2-40B4-BE49-F238E27FC236}">
                <a16:creationId xmlns:a16="http://schemas.microsoft.com/office/drawing/2014/main" id="{4F305F90-E550-4C1F-8E25-5412D2965B65}"/>
              </a:ext>
            </a:extLst>
          </p:cNvPr>
          <p:cNvSpPr>
            <a:spLocks noGrp="1"/>
          </p:cNvSpPr>
          <p:nvPr>
            <p:ph type="sldNum" sz="quarter" idx="11"/>
          </p:nvPr>
        </p:nvSpPr>
        <p:spPr/>
        <p:txBody>
          <a:bodyPr/>
          <a:lstStyle/>
          <a:p>
            <a:fld id="{2F10E044-7846-49DF-9D4E-C3E634902D9B}" type="slidenum">
              <a:rPr lang="en-US" altLang="en-US" smtClean="0"/>
              <a:pPr/>
              <a:t>3</a:t>
            </a:fld>
            <a:endParaRPr lang="en-US" altLang="en-US"/>
          </a:p>
        </p:txBody>
      </p:sp>
      <p:sp>
        <p:nvSpPr>
          <p:cNvPr id="2" name="TextBox 1">
            <a:extLst>
              <a:ext uri="{FF2B5EF4-FFF2-40B4-BE49-F238E27FC236}">
                <a16:creationId xmlns:a16="http://schemas.microsoft.com/office/drawing/2014/main" id="{94C1FD6F-454A-46E3-AD7C-9F96714A5F8A}"/>
              </a:ext>
            </a:extLst>
          </p:cNvPr>
          <p:cNvSpPr txBox="1"/>
          <p:nvPr/>
        </p:nvSpPr>
        <p:spPr>
          <a:xfrm>
            <a:off x="5749907" y="6075311"/>
            <a:ext cx="1402948" cy="369332"/>
          </a:xfrm>
          <a:prstGeom prst="rect">
            <a:avLst/>
          </a:prstGeom>
          <a:noFill/>
        </p:spPr>
        <p:txBody>
          <a:bodyPr wrap="none" rtlCol="0">
            <a:spAutoFit/>
          </a:bodyPr>
          <a:lstStyle/>
          <a:p>
            <a:r>
              <a:rPr lang="en-US" dirty="0"/>
              <a:t>Cumulative </a:t>
            </a:r>
          </a:p>
        </p:txBody>
      </p:sp>
      <p:cxnSp>
        <p:nvCxnSpPr>
          <p:cNvPr id="7" name="Straight Connector 6">
            <a:extLst>
              <a:ext uri="{FF2B5EF4-FFF2-40B4-BE49-F238E27FC236}">
                <a16:creationId xmlns:a16="http://schemas.microsoft.com/office/drawing/2014/main" id="{BA56361A-D5E7-4DD5-8316-7AFEDA074C34}"/>
              </a:ext>
            </a:extLst>
          </p:cNvPr>
          <p:cNvCxnSpPr/>
          <p:nvPr/>
        </p:nvCxnSpPr>
        <p:spPr>
          <a:xfrm>
            <a:off x="5022937" y="6306247"/>
            <a:ext cx="72697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8560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8826F-4D73-492E-91A5-B80F0453752E}"/>
              </a:ext>
            </a:extLst>
          </p:cNvPr>
          <p:cNvSpPr>
            <a:spLocks noGrp="1"/>
          </p:cNvSpPr>
          <p:nvPr>
            <p:ph type="title"/>
          </p:nvPr>
        </p:nvSpPr>
        <p:spPr/>
        <p:txBody>
          <a:bodyPr/>
          <a:lstStyle/>
          <a:p>
            <a:r>
              <a:rPr lang="en-US" sz="3400" dirty="0"/>
              <a:t>CAR T Cell Indications: 2016-2019 (N=2,058)</a:t>
            </a:r>
          </a:p>
        </p:txBody>
      </p:sp>
      <p:graphicFrame>
        <p:nvGraphicFramePr>
          <p:cNvPr id="8" name="Content Placeholder 7">
            <a:extLst>
              <a:ext uri="{FF2B5EF4-FFF2-40B4-BE49-F238E27FC236}">
                <a16:creationId xmlns:a16="http://schemas.microsoft.com/office/drawing/2014/main" id="{664CF5A3-4922-4728-9B0D-FA4B68838DBE}"/>
              </a:ext>
            </a:extLst>
          </p:cNvPr>
          <p:cNvGraphicFramePr>
            <a:graphicFrameLocks noGrp="1"/>
          </p:cNvGraphicFramePr>
          <p:nvPr>
            <p:ph idx="1"/>
            <p:extLst>
              <p:ext uri="{D42A27DB-BD31-4B8C-83A1-F6EECF244321}">
                <p14:modId xmlns:p14="http://schemas.microsoft.com/office/powerpoint/2010/main" val="128915898"/>
              </p:ext>
            </p:extLst>
          </p:nvPr>
        </p:nvGraphicFramePr>
        <p:xfrm>
          <a:off x="-954024" y="1626137"/>
          <a:ext cx="7773924" cy="386212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906141E2-2FF5-4887-B7AF-5ED3D37ACE99}"/>
              </a:ext>
            </a:extLst>
          </p:cNvPr>
          <p:cNvSpPr>
            <a:spLocks noGrp="1"/>
          </p:cNvSpPr>
          <p:nvPr>
            <p:ph type="ftr"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Arial"/>
              <a:ea typeface="+mn-ea"/>
              <a:cs typeface="+mn-cs"/>
            </a:endParaRPr>
          </a:p>
        </p:txBody>
      </p:sp>
      <p:sp>
        <p:nvSpPr>
          <p:cNvPr id="5" name="Slide Number Placeholder 4">
            <a:extLst>
              <a:ext uri="{FF2B5EF4-FFF2-40B4-BE49-F238E27FC236}">
                <a16:creationId xmlns:a16="http://schemas.microsoft.com/office/drawing/2014/main" id="{EEED1DB3-7DF0-47EB-B1E9-B92825B54C0E}"/>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10E044-7846-49DF-9D4E-C3E634902D9B}" type="slidenum">
              <a:rPr kumimoji="0" lang="en-US" alt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a:ea typeface="+mn-ea"/>
              <a:cs typeface="+mn-cs"/>
            </a:endParaRPr>
          </a:p>
        </p:txBody>
      </p:sp>
      <p:sp>
        <p:nvSpPr>
          <p:cNvPr id="9" name="TextBox 8">
            <a:extLst>
              <a:ext uri="{FF2B5EF4-FFF2-40B4-BE49-F238E27FC236}">
                <a16:creationId xmlns:a16="http://schemas.microsoft.com/office/drawing/2014/main" id="{2BCB780F-4CE4-4B93-B0BF-6ECACB22D513}"/>
              </a:ext>
            </a:extLst>
          </p:cNvPr>
          <p:cNvSpPr txBox="1"/>
          <p:nvPr/>
        </p:nvSpPr>
        <p:spPr>
          <a:xfrm>
            <a:off x="4724654" y="5157274"/>
            <a:ext cx="3166872" cy="1015663"/>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Centers: 123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Median age: 57 y (&lt;1-91)y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Prior HCT: </a:t>
            </a:r>
            <a:r>
              <a:rPr lang="en-US" sz="2000" dirty="0">
                <a:solidFill>
                  <a:srgbClr val="000000"/>
                </a:solidFill>
                <a:latin typeface="Arial"/>
              </a:rPr>
              <a:t>37</a:t>
            </a:r>
            <a:r>
              <a:rPr kumimoji="0" lang="en-US" sz="2000" b="0" i="0" u="none" strike="noStrike" kern="1200" cap="none" spc="0" normalizeH="0" baseline="0" noProof="0" dirty="0">
                <a:ln>
                  <a:noFill/>
                </a:ln>
                <a:solidFill>
                  <a:srgbClr val="000000"/>
                </a:solidFill>
                <a:effectLst/>
                <a:uLnTx/>
                <a:uFillTx/>
                <a:latin typeface="Arial"/>
                <a:ea typeface="+mn-ea"/>
                <a:cs typeface="+mn-cs"/>
              </a:rPr>
              <a:t>%  </a:t>
            </a:r>
          </a:p>
        </p:txBody>
      </p:sp>
      <p:graphicFrame>
        <p:nvGraphicFramePr>
          <p:cNvPr id="7" name="Content Placeholder 7">
            <a:extLst>
              <a:ext uri="{FF2B5EF4-FFF2-40B4-BE49-F238E27FC236}">
                <a16:creationId xmlns:a16="http://schemas.microsoft.com/office/drawing/2014/main" id="{85A17E18-8484-4A27-B5FA-756BDDE5390E}"/>
              </a:ext>
            </a:extLst>
          </p:cNvPr>
          <p:cNvGraphicFramePr>
            <a:graphicFrameLocks/>
          </p:cNvGraphicFramePr>
          <p:nvPr>
            <p:extLst>
              <p:ext uri="{D42A27DB-BD31-4B8C-83A1-F6EECF244321}">
                <p14:modId xmlns:p14="http://schemas.microsoft.com/office/powerpoint/2010/main" val="1870157547"/>
              </p:ext>
            </p:extLst>
          </p:nvPr>
        </p:nvGraphicFramePr>
        <p:xfrm>
          <a:off x="5236804" y="1626137"/>
          <a:ext cx="7773924" cy="38621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35168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62BB-3E10-45C0-8E05-B58F67738058}"/>
              </a:ext>
            </a:extLst>
          </p:cNvPr>
          <p:cNvSpPr>
            <a:spLocks noGrp="1"/>
          </p:cNvSpPr>
          <p:nvPr>
            <p:ph type="title"/>
          </p:nvPr>
        </p:nvSpPr>
        <p:spPr>
          <a:xfrm>
            <a:off x="609600" y="152400"/>
            <a:ext cx="9540240" cy="1143000"/>
          </a:xfrm>
        </p:spPr>
        <p:txBody>
          <a:bodyPr/>
          <a:lstStyle/>
          <a:p>
            <a:r>
              <a:rPr lang="en-US" sz="3400" dirty="0"/>
              <a:t>Distribution of CAR T-cell Recipients by Age</a:t>
            </a:r>
            <a:br>
              <a:rPr lang="en-US" sz="3400" dirty="0"/>
            </a:br>
            <a:r>
              <a:rPr lang="en-US" sz="3400" dirty="0"/>
              <a:t>and Commercial Product (N=2,053)</a:t>
            </a:r>
          </a:p>
        </p:txBody>
      </p:sp>
      <p:graphicFrame>
        <p:nvGraphicFramePr>
          <p:cNvPr id="8" name="Content Placeholder 7">
            <a:extLst>
              <a:ext uri="{FF2B5EF4-FFF2-40B4-BE49-F238E27FC236}">
                <a16:creationId xmlns:a16="http://schemas.microsoft.com/office/drawing/2014/main" id="{547146A3-91F9-475D-BD59-464CD3CA6561}"/>
              </a:ext>
            </a:extLst>
          </p:cNvPr>
          <p:cNvGraphicFramePr>
            <a:graphicFrameLocks noGrp="1"/>
          </p:cNvGraphicFramePr>
          <p:nvPr>
            <p:ph idx="1"/>
            <p:extLst>
              <p:ext uri="{D42A27DB-BD31-4B8C-83A1-F6EECF244321}">
                <p14:modId xmlns:p14="http://schemas.microsoft.com/office/powerpoint/2010/main" val="1292342519"/>
              </p:ext>
            </p:extLst>
          </p:nvPr>
        </p:nvGraphicFramePr>
        <p:xfrm>
          <a:off x="609600" y="1371600"/>
          <a:ext cx="109728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F3D61809-9194-4C53-B0DD-18FEB62543AF}"/>
              </a:ext>
            </a:extLst>
          </p:cNvPr>
          <p:cNvSpPr>
            <a:spLocks noGrp="1"/>
          </p:cNvSpPr>
          <p:nvPr>
            <p:ph type="ftr" sz="quarter" idx="10"/>
          </p:nvPr>
        </p:nvSpPr>
        <p:spPr/>
        <p:txBody>
          <a:bodyPr/>
          <a:lstStyle/>
          <a:p>
            <a:pPr>
              <a:defRPr/>
            </a:pPr>
            <a:endParaRPr lang="en-US"/>
          </a:p>
        </p:txBody>
      </p:sp>
      <p:sp>
        <p:nvSpPr>
          <p:cNvPr id="5" name="Slide Number Placeholder 4">
            <a:extLst>
              <a:ext uri="{FF2B5EF4-FFF2-40B4-BE49-F238E27FC236}">
                <a16:creationId xmlns:a16="http://schemas.microsoft.com/office/drawing/2014/main" id="{D32C3803-B99B-4935-B213-1E9380E2EAA4}"/>
              </a:ext>
            </a:extLst>
          </p:cNvPr>
          <p:cNvSpPr>
            <a:spLocks noGrp="1"/>
          </p:cNvSpPr>
          <p:nvPr>
            <p:ph type="sldNum" sz="quarter" idx="11"/>
          </p:nvPr>
        </p:nvSpPr>
        <p:spPr/>
        <p:txBody>
          <a:bodyPr/>
          <a:lstStyle/>
          <a:p>
            <a:fld id="{2F10E044-7846-49DF-9D4E-C3E634902D9B}" type="slidenum">
              <a:rPr lang="en-US" altLang="en-US" smtClean="0"/>
              <a:pPr/>
              <a:t>5</a:t>
            </a:fld>
            <a:endParaRPr lang="en-US" altLang="en-US"/>
          </a:p>
        </p:txBody>
      </p:sp>
      <p:sp>
        <p:nvSpPr>
          <p:cNvPr id="9" name="TextBox 8">
            <a:extLst>
              <a:ext uri="{FF2B5EF4-FFF2-40B4-BE49-F238E27FC236}">
                <a16:creationId xmlns:a16="http://schemas.microsoft.com/office/drawing/2014/main" id="{7376FBCC-D49E-4C59-904D-D870A4A21264}"/>
              </a:ext>
            </a:extLst>
          </p:cNvPr>
          <p:cNvSpPr txBox="1"/>
          <p:nvPr/>
        </p:nvSpPr>
        <p:spPr>
          <a:xfrm>
            <a:off x="6914489" y="3908837"/>
            <a:ext cx="646331" cy="369332"/>
          </a:xfrm>
          <a:prstGeom prst="rect">
            <a:avLst/>
          </a:prstGeom>
          <a:noFill/>
        </p:spPr>
        <p:txBody>
          <a:bodyPr wrap="none" rtlCol="0">
            <a:spAutoFit/>
          </a:bodyPr>
          <a:lstStyle/>
          <a:p>
            <a:r>
              <a:rPr lang="en-US" dirty="0"/>
              <a:t>31%</a:t>
            </a:r>
          </a:p>
        </p:txBody>
      </p:sp>
      <p:sp>
        <p:nvSpPr>
          <p:cNvPr id="10" name="TextBox 9">
            <a:extLst>
              <a:ext uri="{FF2B5EF4-FFF2-40B4-BE49-F238E27FC236}">
                <a16:creationId xmlns:a16="http://schemas.microsoft.com/office/drawing/2014/main" id="{E749569B-0A3A-488F-ADA6-CEE7DB432A5A}"/>
              </a:ext>
            </a:extLst>
          </p:cNvPr>
          <p:cNvSpPr txBox="1"/>
          <p:nvPr/>
        </p:nvSpPr>
        <p:spPr>
          <a:xfrm>
            <a:off x="10241626" y="4446164"/>
            <a:ext cx="646331" cy="369332"/>
          </a:xfrm>
          <a:prstGeom prst="rect">
            <a:avLst/>
          </a:prstGeom>
          <a:noFill/>
        </p:spPr>
        <p:txBody>
          <a:bodyPr wrap="none" rtlCol="0">
            <a:spAutoFit/>
          </a:bodyPr>
          <a:lstStyle/>
          <a:p>
            <a:r>
              <a:rPr lang="en-US" dirty="0"/>
              <a:t>23%</a:t>
            </a:r>
          </a:p>
        </p:txBody>
      </p:sp>
      <p:sp>
        <p:nvSpPr>
          <p:cNvPr id="12" name="TextBox 11">
            <a:extLst>
              <a:ext uri="{FF2B5EF4-FFF2-40B4-BE49-F238E27FC236}">
                <a16:creationId xmlns:a16="http://schemas.microsoft.com/office/drawing/2014/main" id="{45AC0A00-C910-4FA7-8F54-1E497F5B3DD2}"/>
              </a:ext>
            </a:extLst>
          </p:cNvPr>
          <p:cNvSpPr txBox="1"/>
          <p:nvPr/>
        </p:nvSpPr>
        <p:spPr>
          <a:xfrm>
            <a:off x="3604110" y="3827676"/>
            <a:ext cx="646331" cy="369332"/>
          </a:xfrm>
          <a:prstGeom prst="rect">
            <a:avLst/>
          </a:prstGeom>
          <a:noFill/>
        </p:spPr>
        <p:txBody>
          <a:bodyPr wrap="none" rtlCol="0">
            <a:spAutoFit/>
          </a:bodyPr>
          <a:lstStyle/>
          <a:p>
            <a:r>
              <a:rPr lang="en-US" dirty="0"/>
              <a:t>30%</a:t>
            </a:r>
          </a:p>
        </p:txBody>
      </p:sp>
    </p:spTree>
    <p:extLst>
      <p:ext uri="{BB962C8B-B14F-4D97-AF65-F5344CB8AC3E}">
        <p14:creationId xmlns:p14="http://schemas.microsoft.com/office/powerpoint/2010/main" val="3019725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52C8F-AAB5-438C-9E44-127286C837C9}"/>
              </a:ext>
            </a:extLst>
          </p:cNvPr>
          <p:cNvSpPr>
            <a:spLocks noGrp="1"/>
          </p:cNvSpPr>
          <p:nvPr>
            <p:ph type="title"/>
          </p:nvPr>
        </p:nvSpPr>
        <p:spPr>
          <a:xfrm>
            <a:off x="609600" y="152400"/>
            <a:ext cx="9637986" cy="1143000"/>
          </a:xfrm>
        </p:spPr>
        <p:txBody>
          <a:bodyPr/>
          <a:lstStyle/>
          <a:p>
            <a:r>
              <a:rPr lang="en-US" sz="3400" dirty="0"/>
              <a:t>Race and Ethnicity Distribution of CAR T-cell Recipients in the US (N=2,058)</a:t>
            </a:r>
          </a:p>
        </p:txBody>
      </p:sp>
      <p:graphicFrame>
        <p:nvGraphicFramePr>
          <p:cNvPr id="8" name="Content Placeholder 7">
            <a:extLst>
              <a:ext uri="{FF2B5EF4-FFF2-40B4-BE49-F238E27FC236}">
                <a16:creationId xmlns:a16="http://schemas.microsoft.com/office/drawing/2014/main" id="{6CFB68C1-90E8-4766-A1DA-9E0632D8800F}"/>
              </a:ext>
            </a:extLst>
          </p:cNvPr>
          <p:cNvGraphicFramePr>
            <a:graphicFrameLocks noGrp="1"/>
          </p:cNvGraphicFramePr>
          <p:nvPr>
            <p:ph idx="1"/>
            <p:extLst>
              <p:ext uri="{D42A27DB-BD31-4B8C-83A1-F6EECF244321}">
                <p14:modId xmlns:p14="http://schemas.microsoft.com/office/powerpoint/2010/main" val="2571671467"/>
              </p:ext>
            </p:extLst>
          </p:nvPr>
        </p:nvGraphicFramePr>
        <p:xfrm>
          <a:off x="825500" y="1370013"/>
          <a:ext cx="4842933" cy="51689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87176785-EE66-458D-BD92-487C6F91EBAD}"/>
              </a:ext>
            </a:extLst>
          </p:cNvPr>
          <p:cNvSpPr>
            <a:spLocks noGrp="1"/>
          </p:cNvSpPr>
          <p:nvPr>
            <p:ph type="ftr" sz="quarter" idx="10"/>
          </p:nvPr>
        </p:nvSpPr>
        <p:spPr/>
        <p:txBody>
          <a:bodyPr/>
          <a:lstStyle/>
          <a:p>
            <a:pPr>
              <a:defRPr/>
            </a:pPr>
            <a:endParaRPr lang="en-US"/>
          </a:p>
        </p:txBody>
      </p:sp>
      <p:sp>
        <p:nvSpPr>
          <p:cNvPr id="5" name="Slide Number Placeholder 4">
            <a:extLst>
              <a:ext uri="{FF2B5EF4-FFF2-40B4-BE49-F238E27FC236}">
                <a16:creationId xmlns:a16="http://schemas.microsoft.com/office/drawing/2014/main" id="{67EFAD08-5473-42F9-B19F-5D7B20911AE0}"/>
              </a:ext>
            </a:extLst>
          </p:cNvPr>
          <p:cNvSpPr>
            <a:spLocks noGrp="1"/>
          </p:cNvSpPr>
          <p:nvPr>
            <p:ph type="sldNum" sz="quarter" idx="11"/>
          </p:nvPr>
        </p:nvSpPr>
        <p:spPr/>
        <p:txBody>
          <a:bodyPr/>
          <a:lstStyle/>
          <a:p>
            <a:pPr>
              <a:defRPr/>
            </a:pPr>
            <a:fld id="{9F8623AF-65DB-466E-B5D1-B6C0738743F2}" type="slidenum">
              <a:rPr lang="en-US" altLang="en-US" smtClean="0"/>
              <a:pPr>
                <a:defRPr/>
              </a:pPr>
              <a:t>6</a:t>
            </a:fld>
            <a:endParaRPr lang="en-US" altLang="en-US" dirty="0"/>
          </a:p>
        </p:txBody>
      </p:sp>
      <p:graphicFrame>
        <p:nvGraphicFramePr>
          <p:cNvPr id="9" name="Content Placeholder 7">
            <a:extLst>
              <a:ext uri="{FF2B5EF4-FFF2-40B4-BE49-F238E27FC236}">
                <a16:creationId xmlns:a16="http://schemas.microsoft.com/office/drawing/2014/main" id="{C6971FF2-42DC-4987-A1D7-78375658363A}"/>
              </a:ext>
            </a:extLst>
          </p:cNvPr>
          <p:cNvGraphicFramePr>
            <a:graphicFrameLocks/>
          </p:cNvGraphicFramePr>
          <p:nvPr>
            <p:extLst>
              <p:ext uri="{D42A27DB-BD31-4B8C-83A1-F6EECF244321}">
                <p14:modId xmlns:p14="http://schemas.microsoft.com/office/powerpoint/2010/main" val="2232775251"/>
              </p:ext>
            </p:extLst>
          </p:nvPr>
        </p:nvGraphicFramePr>
        <p:xfrm>
          <a:off x="6739469" y="1295400"/>
          <a:ext cx="4842933" cy="51689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36397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6B6F-D561-4B47-8B90-6FEA585AAC55}"/>
              </a:ext>
            </a:extLst>
          </p:cNvPr>
          <p:cNvSpPr>
            <a:spLocks noGrp="1"/>
          </p:cNvSpPr>
          <p:nvPr>
            <p:ph type="title"/>
          </p:nvPr>
        </p:nvSpPr>
        <p:spPr>
          <a:xfrm>
            <a:off x="609599" y="152400"/>
            <a:ext cx="9240253" cy="1143000"/>
          </a:xfrm>
        </p:spPr>
        <p:txBody>
          <a:bodyPr/>
          <a:lstStyle/>
          <a:p>
            <a:r>
              <a:rPr lang="en-US" sz="3400" dirty="0"/>
              <a:t>CAR T Cell Indications Annually: 2016-2019</a:t>
            </a:r>
          </a:p>
        </p:txBody>
      </p:sp>
      <p:graphicFrame>
        <p:nvGraphicFramePr>
          <p:cNvPr id="8" name="Content Placeholder 7">
            <a:extLst>
              <a:ext uri="{FF2B5EF4-FFF2-40B4-BE49-F238E27FC236}">
                <a16:creationId xmlns:a16="http://schemas.microsoft.com/office/drawing/2014/main" id="{96B6A7DF-D5FF-46F4-8481-0E797786F307}"/>
              </a:ext>
            </a:extLst>
          </p:cNvPr>
          <p:cNvGraphicFramePr>
            <a:graphicFrameLocks noGrp="1"/>
          </p:cNvGraphicFramePr>
          <p:nvPr>
            <p:ph idx="1"/>
            <p:extLst>
              <p:ext uri="{D42A27DB-BD31-4B8C-83A1-F6EECF244321}">
                <p14:modId xmlns:p14="http://schemas.microsoft.com/office/powerpoint/2010/main" val="355579979"/>
              </p:ext>
            </p:extLst>
          </p:nvPr>
        </p:nvGraphicFramePr>
        <p:xfrm>
          <a:off x="609600" y="1371600"/>
          <a:ext cx="109728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9EF87915-9044-4662-8454-A4A28C343E11}"/>
              </a:ext>
            </a:extLst>
          </p:cNvPr>
          <p:cNvSpPr>
            <a:spLocks noGrp="1"/>
          </p:cNvSpPr>
          <p:nvPr>
            <p:ph type="ftr" sz="quarter" idx="10"/>
          </p:nvPr>
        </p:nvSpPr>
        <p:spPr/>
        <p:txBody>
          <a:bodyPr/>
          <a:lstStyle/>
          <a:p>
            <a:pPr>
              <a:defRPr/>
            </a:pPr>
            <a:r>
              <a:rPr lang="en-US" dirty="0"/>
              <a:t>Data Incomplete for 2019</a:t>
            </a:r>
          </a:p>
        </p:txBody>
      </p:sp>
      <p:sp>
        <p:nvSpPr>
          <p:cNvPr id="5" name="Slide Number Placeholder 4">
            <a:extLst>
              <a:ext uri="{FF2B5EF4-FFF2-40B4-BE49-F238E27FC236}">
                <a16:creationId xmlns:a16="http://schemas.microsoft.com/office/drawing/2014/main" id="{3BC334B6-27C6-49F2-B1F1-7BC6F5432ECD}"/>
              </a:ext>
            </a:extLst>
          </p:cNvPr>
          <p:cNvSpPr>
            <a:spLocks noGrp="1"/>
          </p:cNvSpPr>
          <p:nvPr>
            <p:ph type="sldNum" sz="quarter" idx="11"/>
          </p:nvPr>
        </p:nvSpPr>
        <p:spPr/>
        <p:txBody>
          <a:bodyPr/>
          <a:lstStyle/>
          <a:p>
            <a:pPr>
              <a:defRPr/>
            </a:pPr>
            <a:fld id="{9F8623AF-65DB-466E-B5D1-B6C0738743F2}" type="slidenum">
              <a:rPr lang="en-US" altLang="en-US" smtClean="0"/>
              <a:pPr>
                <a:defRPr/>
              </a:pPr>
              <a:t>7</a:t>
            </a:fld>
            <a:endParaRPr lang="en-US" altLang="en-US" dirty="0"/>
          </a:p>
        </p:txBody>
      </p:sp>
    </p:spTree>
    <p:extLst>
      <p:ext uri="{BB962C8B-B14F-4D97-AF65-F5344CB8AC3E}">
        <p14:creationId xmlns:p14="http://schemas.microsoft.com/office/powerpoint/2010/main" val="3259603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507B1-F280-4551-8DFC-B9C47DCA63C0}"/>
              </a:ext>
            </a:extLst>
          </p:cNvPr>
          <p:cNvSpPr>
            <a:spLocks noGrp="1"/>
          </p:cNvSpPr>
          <p:nvPr>
            <p:ph type="title"/>
          </p:nvPr>
        </p:nvSpPr>
        <p:spPr>
          <a:xfrm>
            <a:off x="609600" y="152400"/>
            <a:ext cx="8967537" cy="1143000"/>
          </a:xfrm>
        </p:spPr>
        <p:txBody>
          <a:bodyPr/>
          <a:lstStyle/>
          <a:p>
            <a:r>
              <a:rPr lang="en-US" sz="3400" dirty="0"/>
              <a:t>Prior HCT to CAR T-cell by Indication:</a:t>
            </a:r>
            <a:br>
              <a:rPr lang="en-US" sz="3400" dirty="0"/>
            </a:br>
            <a:r>
              <a:rPr lang="en-US" sz="3400" dirty="0"/>
              <a:t>2017-2019</a:t>
            </a:r>
          </a:p>
        </p:txBody>
      </p:sp>
      <p:graphicFrame>
        <p:nvGraphicFramePr>
          <p:cNvPr id="9" name="Content Placeholder 8">
            <a:extLst>
              <a:ext uri="{FF2B5EF4-FFF2-40B4-BE49-F238E27FC236}">
                <a16:creationId xmlns:a16="http://schemas.microsoft.com/office/drawing/2014/main" id="{98521114-089F-4171-B112-FCA6F5008E3E}"/>
              </a:ext>
            </a:extLst>
          </p:cNvPr>
          <p:cNvGraphicFramePr>
            <a:graphicFrameLocks noGrp="1"/>
          </p:cNvGraphicFramePr>
          <p:nvPr>
            <p:ph idx="1"/>
            <p:extLst>
              <p:ext uri="{D42A27DB-BD31-4B8C-83A1-F6EECF244321}">
                <p14:modId xmlns:p14="http://schemas.microsoft.com/office/powerpoint/2010/main" val="3922741998"/>
              </p:ext>
            </p:extLst>
          </p:nvPr>
        </p:nvGraphicFramePr>
        <p:xfrm>
          <a:off x="609600" y="1371600"/>
          <a:ext cx="54864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04CF5A2D-A87F-4BCC-9A49-CCE4806FB9E1}"/>
              </a:ext>
            </a:extLst>
          </p:cNvPr>
          <p:cNvSpPr>
            <a:spLocks noGrp="1"/>
          </p:cNvSpPr>
          <p:nvPr>
            <p:ph type="ftr" sz="quarter" idx="10"/>
          </p:nvPr>
        </p:nvSpPr>
        <p:spPr/>
        <p:txBody>
          <a:bodyPr/>
          <a:lstStyle/>
          <a:p>
            <a:pPr>
              <a:defRPr/>
            </a:pPr>
            <a:endParaRPr lang="en-US"/>
          </a:p>
        </p:txBody>
      </p:sp>
      <p:sp>
        <p:nvSpPr>
          <p:cNvPr id="5" name="Slide Number Placeholder 4">
            <a:extLst>
              <a:ext uri="{FF2B5EF4-FFF2-40B4-BE49-F238E27FC236}">
                <a16:creationId xmlns:a16="http://schemas.microsoft.com/office/drawing/2014/main" id="{796C7D73-E46C-4985-8CB2-0924D8DB0C33}"/>
              </a:ext>
            </a:extLst>
          </p:cNvPr>
          <p:cNvSpPr>
            <a:spLocks noGrp="1"/>
          </p:cNvSpPr>
          <p:nvPr>
            <p:ph type="sldNum" sz="quarter" idx="11"/>
          </p:nvPr>
        </p:nvSpPr>
        <p:spPr/>
        <p:txBody>
          <a:bodyPr/>
          <a:lstStyle/>
          <a:p>
            <a:pPr>
              <a:defRPr/>
            </a:pPr>
            <a:fld id="{9F8623AF-65DB-466E-B5D1-B6C0738743F2}" type="slidenum">
              <a:rPr lang="en-US" altLang="en-US" smtClean="0"/>
              <a:pPr>
                <a:defRPr/>
              </a:pPr>
              <a:t>8</a:t>
            </a:fld>
            <a:endParaRPr lang="en-US" altLang="en-US" dirty="0"/>
          </a:p>
        </p:txBody>
      </p:sp>
      <p:graphicFrame>
        <p:nvGraphicFramePr>
          <p:cNvPr id="10" name="Content Placeholder 8">
            <a:extLst>
              <a:ext uri="{FF2B5EF4-FFF2-40B4-BE49-F238E27FC236}">
                <a16:creationId xmlns:a16="http://schemas.microsoft.com/office/drawing/2014/main" id="{1B3699C8-548A-41AC-82EF-8A0EA1795547}"/>
              </a:ext>
            </a:extLst>
          </p:cNvPr>
          <p:cNvGraphicFramePr>
            <a:graphicFrameLocks/>
          </p:cNvGraphicFramePr>
          <p:nvPr>
            <p:extLst>
              <p:ext uri="{D42A27DB-BD31-4B8C-83A1-F6EECF244321}">
                <p14:modId xmlns:p14="http://schemas.microsoft.com/office/powerpoint/2010/main" val="4179184763"/>
              </p:ext>
            </p:extLst>
          </p:nvPr>
        </p:nvGraphicFramePr>
        <p:xfrm>
          <a:off x="6641434" y="1371600"/>
          <a:ext cx="5237745" cy="4648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56083838"/>
      </p:ext>
    </p:extLst>
  </p:cSld>
  <p:clrMapOvr>
    <a:masterClrMapping/>
  </p:clrMapOvr>
</p:sld>
</file>

<file path=ppt/theme/theme1.xml><?xml version="1.0" encoding="utf-8"?>
<a:theme xmlns:a="http://schemas.openxmlformats.org/drawingml/2006/main" name="1_Office Theme">
  <a:themeElements>
    <a:clrScheme name="Custom 1">
      <a:dk1>
        <a:srgbClr val="000000"/>
      </a:dk1>
      <a:lt1>
        <a:srgbClr val="FDFDFD"/>
      </a:lt1>
      <a:dk2>
        <a:srgbClr val="000000"/>
      </a:dk2>
      <a:lt2>
        <a:srgbClr val="959699"/>
      </a:lt2>
      <a:accent1>
        <a:srgbClr val="0079C1"/>
      </a:accent1>
      <a:accent2>
        <a:srgbClr val="63A70A"/>
      </a:accent2>
      <a:accent3>
        <a:srgbClr val="EA7200"/>
      </a:accent3>
      <a:accent4>
        <a:srgbClr val="00A0DD"/>
      </a:accent4>
      <a:accent5>
        <a:srgbClr val="BDCC2A"/>
      </a:accent5>
      <a:accent6>
        <a:srgbClr val="F6B331"/>
      </a:accent6>
      <a:hlink>
        <a:srgbClr val="0079C1"/>
      </a:hlink>
      <a:folHlink>
        <a:srgbClr val="00A1D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25865cb-02a7-4797-963f-23fd573805ac">ED7HFEKS2TWZ-1002526388-1</_dlc_DocId>
    <_dlc_DocIdUrl xmlns="425865cb-02a7-4797-963f-23fd573805ac">
      <Url>http://www.cibmtr.org/About/WhatWeDo/CIDR/_layouts/15/DocIdRedir.aspx?ID=ED7HFEKS2TWZ-1002526388-1</Url>
      <Description>ED7HFEKS2TWZ-1002526388-1</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76A7E616DC133549868F3A15E11A4DA7" ma:contentTypeVersion="1" ma:contentTypeDescription="Create a new document." ma:contentTypeScope="" ma:versionID="922efd3a6bb947727b439da87e2ed960">
  <xsd:schema xmlns:xsd="http://www.w3.org/2001/XMLSchema" xmlns:xs="http://www.w3.org/2001/XMLSchema" xmlns:p="http://schemas.microsoft.com/office/2006/metadata/properties" xmlns:ns1="http://schemas.microsoft.com/sharepoint/v3" xmlns:ns2="425865cb-02a7-4797-963f-23fd573805ac" targetNamespace="http://schemas.microsoft.com/office/2006/metadata/properties" ma:root="true" ma:fieldsID="d6b160e085b9a2ecc0ed2dcad825bb35" ns1:_="" ns2:_="">
    <xsd:import namespace="http://schemas.microsoft.com/sharepoint/v3"/>
    <xsd:import namespace="425865cb-02a7-4797-963f-23fd573805ac"/>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5865cb-02a7-4797-963f-23fd573805a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ED0311-A379-4354-B6B6-FC7F06DB441A}">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 ds:uri="http://schemas.microsoft.com/sharepoint/v3"/>
    <ds:schemaRef ds:uri="425865cb-02a7-4797-963f-23fd573805ac"/>
  </ds:schemaRefs>
</ds:datastoreItem>
</file>

<file path=customXml/itemProps2.xml><?xml version="1.0" encoding="utf-8"?>
<ds:datastoreItem xmlns:ds="http://schemas.openxmlformats.org/officeDocument/2006/customXml" ds:itemID="{3350FAB0-5008-464D-831F-0F2C8D1D6466}">
  <ds:schemaRefs>
    <ds:schemaRef ds:uri="http://schemas.microsoft.com/sharepoint/events"/>
  </ds:schemaRefs>
</ds:datastoreItem>
</file>

<file path=customXml/itemProps3.xml><?xml version="1.0" encoding="utf-8"?>
<ds:datastoreItem xmlns:ds="http://schemas.openxmlformats.org/officeDocument/2006/customXml" ds:itemID="{703B8504-1E86-4FAB-AF45-72C4016D8C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25865cb-02a7-4797-963f-23fd573805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B720086-3178-4AAF-A39F-7E8E01C114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10543</TotalTime>
  <Words>1545</Words>
  <Application>Microsoft Office PowerPoint</Application>
  <PresentationFormat>Widescreen</PresentationFormat>
  <Paragraphs>82</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1_Office Theme</vt:lpstr>
      <vt:lpstr>Current Uses of CAR T-cell Therapies in the US</vt:lpstr>
      <vt:lpstr>Timeline and Milestones of CT Registry</vt:lpstr>
      <vt:lpstr>Annual Number of Recipients of CAR T cells:  2016-2019 (2,058 patients and 2,217 infusions) </vt:lpstr>
      <vt:lpstr>CAR T Cell Indications: 2016-2019 (N=2,058)</vt:lpstr>
      <vt:lpstr>Distribution of CAR T-cell Recipients by Age and Commercial Product (N=2,053)</vt:lpstr>
      <vt:lpstr>Race and Ethnicity Distribution of CAR T-cell Recipients in the US (N=2,058)</vt:lpstr>
      <vt:lpstr>CAR T Cell Indications Annually: 2016-2019</vt:lpstr>
      <vt:lpstr>Prior HCT to CAR T-cell by Indication: 2017-2019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Cellular Immunotherapy Data Resource (CIDR) Oversight Committee</dc:title>
  <dc:creator>Pasquini, Marcelo</dc:creator>
  <cp:lastModifiedBy>Covill, Sharniece</cp:lastModifiedBy>
  <cp:revision>138</cp:revision>
  <dcterms:created xsi:type="dcterms:W3CDTF">2019-02-16T23:32:59Z</dcterms:created>
  <dcterms:modified xsi:type="dcterms:W3CDTF">2022-02-18T17:24:30Z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0x01010076A7E616DC133549868F3A15E11A4DA7</vt:lpwstr>
  </property>
  <property fmtid="{D5CDD505-2E9C-101B-9397-08002B2CF9AE}" pid="3" name="_dlc_DocIdItemGuid">
    <vt:lpwstr>f1c66525-cd50-4fcf-bd90-6bed59b7bb13</vt:lpwstr>
  </property>
</Properties>
</file>