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notesSlides/notesSlide11.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Masters/notesMaster1.xml" ContentType="application/vnd.openxmlformats-officedocument.presentationml.notesMaster+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hart6.xml" ContentType="application/vnd.openxmlformats-officedocument.drawingml.chart+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8" r:id="rId1"/>
  </p:sldMasterIdLst>
  <p:notesMasterIdLst>
    <p:notesMasterId r:id="rId13"/>
  </p:notesMasterIdLst>
  <p:sldIdLst>
    <p:sldId id="1350" r:id="rId2"/>
    <p:sldId id="1436" r:id="rId3"/>
    <p:sldId id="1513" r:id="rId4"/>
    <p:sldId id="7697" r:id="rId5"/>
    <p:sldId id="1534" r:id="rId6"/>
    <p:sldId id="1550" r:id="rId7"/>
    <p:sldId id="1427" r:id="rId8"/>
    <p:sldId id="1525" r:id="rId9"/>
    <p:sldId id="1520" r:id="rId10"/>
    <p:sldId id="1518" r:id="rId11"/>
    <p:sldId id="1517" r:id="rId12"/>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Default Section" id="{7D26C36F-E223-4696-A1CB-E64A93BAE6CE}">
          <p14:sldIdLst>
            <p14:sldId id="1350"/>
            <p14:sldId id="1436"/>
            <p14:sldId id="1513"/>
            <p14:sldId id="7697"/>
            <p14:sldId id="1534"/>
            <p14:sldId id="1550"/>
            <p14:sldId id="1427"/>
            <p14:sldId id="1525"/>
            <p14:sldId id="1520"/>
            <p14:sldId id="1518"/>
            <p14:sldId id="151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inert, Patricia" initials="SP" lastIdx="24" clrIdx="0">
    <p:extLst>
      <p:ext uri="{19B8F6BF-5375-455C-9EA6-DF929625EA0E}">
        <p15:presenceInfo xmlns:p15="http://schemas.microsoft.com/office/powerpoint/2012/main" userId="S::psteinert@mcw.edu::43bd9fa2-48a5-42bf-bf9c-b2f194e7acac" providerId="AD"/>
      </p:ext>
    </p:extLst>
  </p:cmAuthor>
  <p:cmAuthor id="2" name="Dunn, Renee" initials="DR" lastIdx="2" clrIdx="1">
    <p:extLst>
      <p:ext uri="{19B8F6BF-5375-455C-9EA6-DF929625EA0E}">
        <p15:presenceInfo xmlns:p15="http://schemas.microsoft.com/office/powerpoint/2012/main" userId="S::rdunn@mcw.edu::2e17a1ba-1e40-4f34-8fa1-c02ff9dd12a1" providerId="AD"/>
      </p:ext>
    </p:extLst>
  </p:cmAuthor>
  <p:cmAuthor id="3" name="Siepmann, Elizabeth" initials="SE" lastIdx="33" clrIdx="2">
    <p:extLst>
      <p:ext uri="{19B8F6BF-5375-455C-9EA6-DF929625EA0E}">
        <p15:presenceInfo xmlns:p15="http://schemas.microsoft.com/office/powerpoint/2012/main" userId="S::esiepmann@mcw.edu::a34a19c4-7b08-4a70-b4d9-618347dd690a" providerId="AD"/>
      </p:ext>
    </p:extLst>
  </p:cmAuthor>
  <p:cmAuthor id="4" name="Litovich, Carlos" initials="LC" lastIdx="1" clrIdx="3">
    <p:extLst>
      <p:ext uri="{19B8F6BF-5375-455C-9EA6-DF929625EA0E}">
        <p15:presenceInfo xmlns:p15="http://schemas.microsoft.com/office/powerpoint/2012/main" userId="S::clitovich@mcw.edu::4b599e80-261b-4b84-bfda-cb460eb3e710" providerId="AD"/>
      </p:ext>
    </p:extLst>
  </p:cmAuthor>
  <p:cmAuthor id="5" name="Moskop, Amy" initials="MA" lastIdx="38" clrIdx="4">
    <p:extLst>
      <p:ext uri="{19B8F6BF-5375-455C-9EA6-DF929625EA0E}">
        <p15:presenceInfo xmlns:p15="http://schemas.microsoft.com/office/powerpoint/2012/main" userId="S::amoskop@mcw.edu::2abe538d-2653-44ba-8eed-7b98dbb382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7200"/>
    <a:srgbClr val="000000"/>
    <a:srgbClr val="0079C1"/>
    <a:srgbClr val="63A70A"/>
    <a:srgbClr val="FFFFFF"/>
    <a:srgbClr val="D3E1CC"/>
    <a:srgbClr val="EAF1E7"/>
    <a:srgbClr val="555557"/>
    <a:srgbClr val="959699"/>
    <a:srgbClr val="8C8D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70" autoAdjust="0"/>
    <p:restoredTop sz="81646" autoAdjust="0"/>
  </p:normalViewPr>
  <p:slideViewPr>
    <p:cSldViewPr>
      <p:cViewPr varScale="1">
        <p:scale>
          <a:sx n="93" d="100"/>
          <a:sy n="93" d="100"/>
        </p:scale>
        <p:origin x="912" y="84"/>
      </p:cViewPr>
      <p:guideLst>
        <p:guide orient="horz" pos="2160"/>
        <p:guide pos="3840"/>
      </p:guideLst>
    </p:cSldViewPr>
  </p:slideViewPr>
  <p:notesTextViewPr>
    <p:cViewPr>
      <p:scale>
        <a:sx n="100" d="100"/>
        <a:sy n="100" d="100"/>
      </p:scale>
      <p:origin x="0" y="-600"/>
    </p:cViewPr>
  </p:notesTextViewPr>
  <p:sorterViewPr>
    <p:cViewPr>
      <p:scale>
        <a:sx n="180" d="100"/>
        <a:sy n="180" d="100"/>
      </p:scale>
      <p:origin x="0" y="-22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 Id="rId22" Type="http://schemas.openxmlformats.org/officeDocument/2006/relationships/customXml" Target="../customXml/item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CAR-Tcell</c:v>
                </c:pt>
              </c:strCache>
            </c:strRef>
          </c:tx>
          <c:spPr>
            <a:solidFill>
              <a:schemeClr val="accent1"/>
            </a:solidFill>
            <a:ln>
              <a:solidFill>
                <a:schemeClr val="bg1"/>
              </a:solidFill>
            </a:ln>
            <a:effectLst/>
          </c:spPr>
          <c:invertIfNegative val="0"/>
          <c:dLbls>
            <c:delete val="1"/>
          </c:dLbls>
          <c:cat>
            <c:numRef>
              <c:f>Sheet1!$A$2:$A$7</c:f>
              <c:numCache>
                <c:formatCode>General</c:formatCode>
                <c:ptCount val="6"/>
                <c:pt idx="0">
                  <c:v>2016</c:v>
                </c:pt>
                <c:pt idx="1">
                  <c:v>2017</c:v>
                </c:pt>
                <c:pt idx="2">
                  <c:v>2018</c:v>
                </c:pt>
                <c:pt idx="3">
                  <c:v>2019</c:v>
                </c:pt>
                <c:pt idx="4">
                  <c:v>2020</c:v>
                </c:pt>
                <c:pt idx="5">
                  <c:v>2021</c:v>
                </c:pt>
              </c:numCache>
            </c:numRef>
          </c:cat>
          <c:val>
            <c:numRef>
              <c:f>Sheet1!$B$2:$B$7</c:f>
              <c:numCache>
                <c:formatCode>General</c:formatCode>
                <c:ptCount val="6"/>
                <c:pt idx="0">
                  <c:v>60</c:v>
                </c:pt>
                <c:pt idx="1">
                  <c:v>118</c:v>
                </c:pt>
                <c:pt idx="2">
                  <c:v>859</c:v>
                </c:pt>
                <c:pt idx="3">
                  <c:v>1460</c:v>
                </c:pt>
                <c:pt idx="4">
                  <c:v>1741</c:v>
                </c:pt>
                <c:pt idx="5">
                  <c:v>2103</c:v>
                </c:pt>
              </c:numCache>
            </c:numRef>
          </c:val>
          <c:extLst>
            <c:ext xmlns:c16="http://schemas.microsoft.com/office/drawing/2014/chart" uri="{C3380CC4-5D6E-409C-BE32-E72D297353CC}">
              <c16:uniqueId val="{00000000-77F5-4BC9-B3D5-D39F46DA1783}"/>
            </c:ext>
          </c:extLst>
        </c:ser>
        <c:dLbls>
          <c:showLegendKey val="0"/>
          <c:showVal val="1"/>
          <c:showCatName val="0"/>
          <c:showSerName val="0"/>
          <c:showPercent val="0"/>
          <c:showBubbleSize val="0"/>
        </c:dLbls>
        <c:gapWidth val="135"/>
        <c:overlap val="18"/>
        <c:axId val="1206173624"/>
        <c:axId val="1206171328"/>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DLI for Prevention of Relapse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numRef>
                    <c:extLst>
                      <c:ext uri="{02D57815-91ED-43cb-92C2-25804820EDAC}">
                        <c15:formulaRef>
                          <c15:sqref>Sheet1!$A$2:$A$7</c15:sqref>
                        </c15:formulaRef>
                      </c:ext>
                    </c:extLst>
                    <c:numCache>
                      <c:formatCode>General</c:formatCode>
                      <c:ptCount val="6"/>
                      <c:pt idx="0">
                        <c:v>2016</c:v>
                      </c:pt>
                      <c:pt idx="1">
                        <c:v>2017</c:v>
                      </c:pt>
                      <c:pt idx="2">
                        <c:v>2018</c:v>
                      </c:pt>
                      <c:pt idx="3">
                        <c:v>2019</c:v>
                      </c:pt>
                      <c:pt idx="4">
                        <c:v>2020</c:v>
                      </c:pt>
                      <c:pt idx="5">
                        <c:v>2021</c:v>
                      </c:pt>
                    </c:numCache>
                  </c:numRef>
                </c:cat>
                <c:val>
                  <c:numRef>
                    <c:extLst>
                      <c:ext uri="{02D57815-91ED-43cb-92C2-25804820EDAC}">
                        <c15:formulaRef>
                          <c15:sqref>Sheet1!$C$2:$C$7</c15:sqref>
                        </c15:formulaRef>
                      </c:ext>
                    </c:extLst>
                    <c:numCache>
                      <c:formatCode>General</c:formatCode>
                      <c:ptCount val="6"/>
                      <c:pt idx="0">
                        <c:v>50</c:v>
                      </c:pt>
                      <c:pt idx="1">
                        <c:v>118</c:v>
                      </c:pt>
                      <c:pt idx="2">
                        <c:v>41</c:v>
                      </c:pt>
                      <c:pt idx="3">
                        <c:v>2.8</c:v>
                      </c:pt>
                    </c:numCache>
                  </c:numRef>
                </c:val>
                <c:extLst>
                  <c:ext xmlns:c16="http://schemas.microsoft.com/office/drawing/2014/chart" uri="{C3380CC4-5D6E-409C-BE32-E72D297353CC}">
                    <c16:uniqueId val="{00000001-77F5-4BC9-B3D5-D39F46DA1783}"/>
                  </c:ext>
                </c:extLst>
              </c15:ser>
            </c15:filteredBarSeries>
          </c:ext>
        </c:extLst>
      </c:barChart>
      <c:lineChart>
        <c:grouping val="stacked"/>
        <c:varyColors val="0"/>
        <c:ser>
          <c:idx val="2"/>
          <c:order val="2"/>
          <c:tx>
            <c:strRef>
              <c:f>Sheet1!$D$1</c:f>
              <c:strCache>
                <c:ptCount val="1"/>
                <c:pt idx="0">
                  <c:v>Cumulative</c:v>
                </c:pt>
              </c:strCache>
            </c:strRef>
          </c:tx>
          <c:spPr>
            <a:ln w="38100" cap="rnd">
              <a:solidFill>
                <a:schemeClr val="accent3"/>
              </a:solidFill>
              <a:round/>
            </a:ln>
            <a:effectLst/>
          </c:spPr>
          <c:marker>
            <c:symbol val="circle"/>
            <c:size val="8"/>
            <c:spPr>
              <a:solidFill>
                <a:schemeClr val="accent3"/>
              </a:solidFill>
              <a:ln w="57150">
                <a:solidFill>
                  <a:schemeClr val="accent3"/>
                </a:solidFill>
              </a:ln>
              <a:effectLst/>
            </c:spPr>
          </c:marker>
          <c:cat>
            <c:numRef>
              <c:f>Sheet1!$A$2:$A$7</c:f>
              <c:numCache>
                <c:formatCode>General</c:formatCode>
                <c:ptCount val="6"/>
                <c:pt idx="0">
                  <c:v>2016</c:v>
                </c:pt>
                <c:pt idx="1">
                  <c:v>2017</c:v>
                </c:pt>
                <c:pt idx="2">
                  <c:v>2018</c:v>
                </c:pt>
                <c:pt idx="3">
                  <c:v>2019</c:v>
                </c:pt>
                <c:pt idx="4">
                  <c:v>2020</c:v>
                </c:pt>
                <c:pt idx="5">
                  <c:v>2021</c:v>
                </c:pt>
              </c:numCache>
            </c:numRef>
          </c:cat>
          <c:val>
            <c:numRef>
              <c:f>Sheet1!$D$2:$D$7</c:f>
              <c:numCache>
                <c:formatCode>General</c:formatCode>
                <c:ptCount val="6"/>
                <c:pt idx="0">
                  <c:v>60</c:v>
                </c:pt>
                <c:pt idx="1">
                  <c:v>178</c:v>
                </c:pt>
                <c:pt idx="2">
                  <c:v>1037</c:v>
                </c:pt>
                <c:pt idx="3">
                  <c:v>2499</c:v>
                </c:pt>
                <c:pt idx="4">
                  <c:v>4240</c:v>
                </c:pt>
                <c:pt idx="5">
                  <c:v>6343</c:v>
                </c:pt>
              </c:numCache>
            </c:numRef>
          </c:val>
          <c:smooth val="0"/>
          <c:extLst>
            <c:ext xmlns:c16="http://schemas.microsoft.com/office/drawing/2014/chart" uri="{C3380CC4-5D6E-409C-BE32-E72D297353CC}">
              <c16:uniqueId val="{00000002-77F5-4BC9-B3D5-D39F46DA1783}"/>
            </c:ext>
          </c:extLst>
        </c:ser>
        <c:dLbls>
          <c:showLegendKey val="0"/>
          <c:showVal val="0"/>
          <c:showCatName val="0"/>
          <c:showSerName val="0"/>
          <c:showPercent val="0"/>
          <c:showBubbleSize val="0"/>
        </c:dLbls>
        <c:marker val="1"/>
        <c:smooth val="0"/>
        <c:axId val="536663176"/>
        <c:axId val="536661536"/>
      </c:lineChart>
      <c:catAx>
        <c:axId val="536663176"/>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1800" b="0" i="0" u="none" strike="noStrike" kern="1200" cap="none" spc="0" normalizeH="0" baseline="0">
                <a:solidFill>
                  <a:schemeClr val="tx1"/>
                </a:solidFill>
                <a:latin typeface="+mn-lt"/>
                <a:ea typeface="+mn-ea"/>
                <a:cs typeface="+mn-cs"/>
              </a:defRPr>
            </a:pPr>
            <a:endParaRPr lang="en-US"/>
          </a:p>
        </c:txPr>
        <c:crossAx val="536661536"/>
        <c:crosses val="autoZero"/>
        <c:auto val="1"/>
        <c:lblAlgn val="ctr"/>
        <c:lblOffset val="100"/>
        <c:noMultiLvlLbl val="0"/>
      </c:catAx>
      <c:valAx>
        <c:axId val="536661536"/>
        <c:scaling>
          <c:orientation val="minMax"/>
        </c:scaling>
        <c:delete val="0"/>
        <c:axPos val="l"/>
        <c:majorGridlines>
          <c:spPr>
            <a:ln w="9525" cap="flat" cmpd="sng" algn="ctr">
              <a:solidFill>
                <a:srgbClr val="000000"/>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out"/>
        <c:minorTickMark val="none"/>
        <c:tickLblPos val="nextTo"/>
        <c:spPr>
          <a:noFill/>
          <a:ln>
            <a:solidFill>
              <a:srgbClr val="000000"/>
            </a:solidFill>
          </a:ln>
          <a:effectLst/>
        </c:spPr>
        <c:txPr>
          <a:bodyPr rot="-60000000" spcFirstLastPara="1" vertOverflow="ellipsis" vert="horz" wrap="square" anchor="ctr" anchorCtr="1"/>
          <a:lstStyle/>
          <a:p>
            <a:pPr>
              <a:defRPr sz="1800" b="0" i="0" u="none" strike="noStrike" kern="1200" baseline="0">
                <a:solidFill>
                  <a:srgbClr val="000000"/>
                </a:solidFill>
                <a:latin typeface="+mn-lt"/>
                <a:ea typeface="+mn-ea"/>
                <a:cs typeface="+mn-cs"/>
              </a:defRPr>
            </a:pPr>
            <a:endParaRPr lang="en-US"/>
          </a:p>
        </c:txPr>
        <c:crossAx val="536663176"/>
        <c:crosses val="autoZero"/>
        <c:crossBetween val="between"/>
      </c:valAx>
      <c:valAx>
        <c:axId val="1206171328"/>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06173624"/>
        <c:crosses val="max"/>
        <c:crossBetween val="between"/>
      </c:valAx>
      <c:catAx>
        <c:axId val="1206173624"/>
        <c:scaling>
          <c:orientation val="minMax"/>
        </c:scaling>
        <c:delete val="1"/>
        <c:axPos val="b"/>
        <c:numFmt formatCode="General" sourceLinked="1"/>
        <c:majorTickMark val="out"/>
        <c:minorTickMark val="none"/>
        <c:tickLblPos val="nextTo"/>
        <c:crossAx val="1206171328"/>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833334619684988"/>
          <c:y val="8.8941039674861222E-2"/>
          <c:w val="0.38496697420762027"/>
          <c:h val="0.73975499896923369"/>
        </c:manualLayout>
      </c:layout>
      <c:pieChart>
        <c:varyColors val="1"/>
        <c:ser>
          <c:idx val="0"/>
          <c:order val="0"/>
          <c:tx>
            <c:strRef>
              <c:f>Sheet1!$B$1</c:f>
              <c:strCache>
                <c:ptCount val="1"/>
                <c:pt idx="0">
                  <c:v>Uses of DLI after Allogeneic HCT</c:v>
                </c:pt>
              </c:strCache>
            </c:strRef>
          </c:tx>
          <c:explosion val="7"/>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2-37E0-43BE-B145-30B7AC7815E3}"/>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37E0-43BE-B145-30B7AC7815E3}"/>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37E0-43BE-B145-30B7AC7815E3}"/>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4-37E0-43BE-B145-30B7AC7815E3}"/>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A-24F5-4AE7-99CA-7C916919F390}"/>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24F5-4AE7-99CA-7C916919F390}"/>
              </c:ext>
            </c:extLst>
          </c:dPt>
          <c:dLbls>
            <c:dLbl>
              <c:idx val="1"/>
              <c:layout>
                <c:manualLayout>
                  <c:x val="-3.103966542508008E-2"/>
                  <c:y val="-3.139264186137108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7E0-43BE-B145-30B7AC7815E3}"/>
                </c:ext>
              </c:extLst>
            </c:dLbl>
            <c:dLbl>
              <c:idx val="2"/>
              <c:layout>
                <c:manualLayout>
                  <c:x val="-6.861399725544011E-2"/>
                  <c:y val="7.534234046729060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7E0-43BE-B145-30B7AC7815E3}"/>
                </c:ext>
              </c:extLst>
            </c:dLbl>
            <c:dLbl>
              <c:idx val="3"/>
              <c:layout>
                <c:manualLayout>
                  <c:x val="-8.4950663268640161E-2"/>
                  <c:y val="5.964601953660505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37E0-43BE-B145-30B7AC7815E3}"/>
                </c:ext>
              </c:extLst>
            </c:dLbl>
            <c:dLbl>
              <c:idx val="4"/>
              <c:layout>
                <c:manualLayout>
                  <c:x val="9.8019996079199562E-3"/>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A-24F5-4AE7-99CA-7C916919F390}"/>
                </c:ext>
              </c:extLst>
            </c:dLbl>
            <c:dLbl>
              <c:idx val="5"/>
              <c:layout>
                <c:manualLayout>
                  <c:x val="0.10618832908580017"/>
                  <c:y val="2.197484930295975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24F5-4AE7-99CA-7C916919F390}"/>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Large B-cell Lymphoma</c:v>
                </c:pt>
                <c:pt idx="1">
                  <c:v>ALL</c:v>
                </c:pt>
                <c:pt idx="2">
                  <c:v>Multiple Myeloma</c:v>
                </c:pt>
                <c:pt idx="3">
                  <c:v>Mantle Cell Lymphoma</c:v>
                </c:pt>
                <c:pt idx="4">
                  <c:v>Follicular lymphoma</c:v>
                </c:pt>
                <c:pt idx="5">
                  <c:v>Other</c:v>
                </c:pt>
              </c:strCache>
            </c:strRef>
          </c:cat>
          <c:val>
            <c:numRef>
              <c:f>Sheet1!$B$2:$B$7</c:f>
              <c:numCache>
                <c:formatCode>General</c:formatCode>
                <c:ptCount val="6"/>
                <c:pt idx="0">
                  <c:v>4269</c:v>
                </c:pt>
                <c:pt idx="1">
                  <c:v>1013</c:v>
                </c:pt>
                <c:pt idx="2">
                  <c:v>503</c:v>
                </c:pt>
                <c:pt idx="3">
                  <c:v>334</c:v>
                </c:pt>
                <c:pt idx="4">
                  <c:v>236</c:v>
                </c:pt>
                <c:pt idx="5">
                  <c:v>84</c:v>
                </c:pt>
              </c:numCache>
            </c:numRef>
          </c:val>
          <c:extLst>
            <c:ext xmlns:c16="http://schemas.microsoft.com/office/drawing/2014/chart" uri="{C3380CC4-5D6E-409C-BE32-E72D297353CC}">
              <c16:uniqueId val="{00000000-37E0-43BE-B145-30B7AC7815E3}"/>
            </c:ext>
          </c:extLst>
        </c:ser>
        <c:dLbls>
          <c:dLblPos val="outEnd"/>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Uses of DLI after Allogeneic HCT</c:v>
                </c:pt>
              </c:strCache>
            </c:strRef>
          </c:tx>
          <c:explosion val="5"/>
          <c:dPt>
            <c:idx val="0"/>
            <c:bubble3D val="0"/>
            <c:explosion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3F2D-4583-B0ED-EA766E62A7E3}"/>
              </c:ext>
            </c:extLst>
          </c:dPt>
          <c:dPt>
            <c:idx val="1"/>
            <c:bubble3D val="0"/>
            <c:explosion val="8"/>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3F2D-4583-B0ED-EA766E62A7E3}"/>
              </c:ext>
            </c:extLst>
          </c:dPt>
          <c:dLbls>
            <c:dLbl>
              <c:idx val="0"/>
              <c:layout>
                <c:manualLayout>
                  <c:x val="4.0841665033000067E-2"/>
                  <c:y val="-3.288349403954316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F2D-4583-B0ED-EA766E62A7E3}"/>
                </c:ext>
              </c:extLst>
            </c:dLbl>
            <c:dLbl>
              <c:idx val="1"/>
              <c:layout>
                <c:manualLayout>
                  <c:x val="-3.1102760973737334E-2"/>
                  <c:y val="9.235031537083258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F2D-4583-B0ED-EA766E62A7E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Commercial</c:v>
                </c:pt>
                <c:pt idx="1">
                  <c:v>Noncommercial</c:v>
                </c:pt>
              </c:strCache>
            </c:strRef>
          </c:cat>
          <c:val>
            <c:numRef>
              <c:f>Sheet1!$B$2:$B$3</c:f>
              <c:numCache>
                <c:formatCode>General</c:formatCode>
                <c:ptCount val="2"/>
                <c:pt idx="0">
                  <c:v>5509</c:v>
                </c:pt>
                <c:pt idx="1">
                  <c:v>930</c:v>
                </c:pt>
              </c:numCache>
            </c:numRef>
          </c:val>
          <c:extLst>
            <c:ext xmlns:c16="http://schemas.microsoft.com/office/drawing/2014/chart" uri="{C3380CC4-5D6E-409C-BE32-E72D297353CC}">
              <c16:uniqueId val="{00000008-3F2D-4583-B0ED-EA766E62A7E3}"/>
            </c:ext>
          </c:extLst>
        </c:ser>
        <c:dLbls>
          <c:dLblPos val="outEnd"/>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Large B-Cell Lymphoma</c:v>
                </c:pt>
              </c:strCache>
            </c:strRef>
          </c:tx>
          <c:spPr>
            <a:solidFill>
              <a:schemeClr val="accent1"/>
            </a:solidFill>
            <a:ln w="57150">
              <a:noFill/>
            </a:ln>
            <a:effectLst/>
          </c:spPr>
          <c:invertIfNegative val="0"/>
          <c:cat>
            <c:strRef>
              <c:f>Sheet1!$A$2:$A$6</c:f>
              <c:strCache>
                <c:ptCount val="5"/>
                <c:pt idx="0">
                  <c:v>2017</c:v>
                </c:pt>
                <c:pt idx="1">
                  <c:v>2018</c:v>
                </c:pt>
                <c:pt idx="2">
                  <c:v>2019</c:v>
                </c:pt>
                <c:pt idx="3">
                  <c:v>2020</c:v>
                </c:pt>
                <c:pt idx="4">
                  <c:v>2021*</c:v>
                </c:pt>
              </c:strCache>
            </c:strRef>
          </c:cat>
          <c:val>
            <c:numRef>
              <c:f>Sheet1!$B$2:$B$6</c:f>
              <c:numCache>
                <c:formatCode>General</c:formatCode>
                <c:ptCount val="5"/>
                <c:pt idx="0">
                  <c:v>26</c:v>
                </c:pt>
                <c:pt idx="1">
                  <c:v>571</c:v>
                </c:pt>
                <c:pt idx="2">
                  <c:v>1070</c:v>
                </c:pt>
                <c:pt idx="3">
                  <c:v>1294</c:v>
                </c:pt>
                <c:pt idx="4">
                  <c:v>1226</c:v>
                </c:pt>
              </c:numCache>
            </c:numRef>
          </c:val>
          <c:extLst>
            <c:ext xmlns:c16="http://schemas.microsoft.com/office/drawing/2014/chart" uri="{C3380CC4-5D6E-409C-BE32-E72D297353CC}">
              <c16:uniqueId val="{00000000-E2B4-4B12-B491-1B777A07672E}"/>
            </c:ext>
          </c:extLst>
        </c:ser>
        <c:ser>
          <c:idx val="1"/>
          <c:order val="1"/>
          <c:tx>
            <c:strRef>
              <c:f>Sheet1!$C$1</c:f>
              <c:strCache>
                <c:ptCount val="1"/>
                <c:pt idx="0">
                  <c:v>Acute Lymphoblastic Leukemia</c:v>
                </c:pt>
              </c:strCache>
            </c:strRef>
          </c:tx>
          <c:spPr>
            <a:solidFill>
              <a:schemeClr val="accent2"/>
            </a:solidFill>
            <a:ln w="57150">
              <a:noFill/>
            </a:ln>
            <a:effectLst/>
          </c:spPr>
          <c:invertIfNegative val="0"/>
          <c:cat>
            <c:strRef>
              <c:f>Sheet1!$A$2:$A$6</c:f>
              <c:strCache>
                <c:ptCount val="5"/>
                <c:pt idx="0">
                  <c:v>2017</c:v>
                </c:pt>
                <c:pt idx="1">
                  <c:v>2018</c:v>
                </c:pt>
                <c:pt idx="2">
                  <c:v>2019</c:v>
                </c:pt>
                <c:pt idx="3">
                  <c:v>2020</c:v>
                </c:pt>
                <c:pt idx="4">
                  <c:v>2021*</c:v>
                </c:pt>
              </c:strCache>
            </c:strRef>
          </c:cat>
          <c:val>
            <c:numRef>
              <c:f>Sheet1!$C$2:$C$6</c:f>
              <c:numCache>
                <c:formatCode>General</c:formatCode>
                <c:ptCount val="5"/>
                <c:pt idx="0">
                  <c:v>69</c:v>
                </c:pt>
                <c:pt idx="1">
                  <c:v>185</c:v>
                </c:pt>
                <c:pt idx="2">
                  <c:v>266</c:v>
                </c:pt>
                <c:pt idx="3">
                  <c:v>238</c:v>
                </c:pt>
                <c:pt idx="4">
                  <c:v>221</c:v>
                </c:pt>
              </c:numCache>
            </c:numRef>
          </c:val>
          <c:extLst>
            <c:ext xmlns:c16="http://schemas.microsoft.com/office/drawing/2014/chart" uri="{C3380CC4-5D6E-409C-BE32-E72D297353CC}">
              <c16:uniqueId val="{00000001-E2B4-4B12-B491-1B777A07672E}"/>
            </c:ext>
          </c:extLst>
        </c:ser>
        <c:ser>
          <c:idx val="2"/>
          <c:order val="2"/>
          <c:tx>
            <c:strRef>
              <c:f>Sheet1!$D$1</c:f>
              <c:strCache>
                <c:ptCount val="1"/>
                <c:pt idx="0">
                  <c:v>Mantle Cell Lymphoma</c:v>
                </c:pt>
              </c:strCache>
            </c:strRef>
          </c:tx>
          <c:spPr>
            <a:solidFill>
              <a:schemeClr val="accent3"/>
            </a:solidFill>
            <a:ln w="57150">
              <a:noFill/>
            </a:ln>
            <a:effectLst/>
          </c:spPr>
          <c:invertIfNegative val="0"/>
          <c:cat>
            <c:strRef>
              <c:f>Sheet1!$A$2:$A$6</c:f>
              <c:strCache>
                <c:ptCount val="5"/>
                <c:pt idx="0">
                  <c:v>2017</c:v>
                </c:pt>
                <c:pt idx="1">
                  <c:v>2018</c:v>
                </c:pt>
                <c:pt idx="2">
                  <c:v>2019</c:v>
                </c:pt>
                <c:pt idx="3">
                  <c:v>2020</c:v>
                </c:pt>
                <c:pt idx="4">
                  <c:v>2021*</c:v>
                </c:pt>
              </c:strCache>
            </c:strRef>
          </c:cat>
          <c:val>
            <c:numRef>
              <c:f>Sheet1!$D$2:$D$6</c:f>
              <c:numCache>
                <c:formatCode>General</c:formatCode>
                <c:ptCount val="5"/>
                <c:pt idx="0">
                  <c:v>5</c:v>
                </c:pt>
                <c:pt idx="1">
                  <c:v>14</c:v>
                </c:pt>
                <c:pt idx="2">
                  <c:v>3</c:v>
                </c:pt>
                <c:pt idx="3">
                  <c:v>84</c:v>
                </c:pt>
                <c:pt idx="4">
                  <c:v>219</c:v>
                </c:pt>
              </c:numCache>
            </c:numRef>
          </c:val>
          <c:extLst>
            <c:ext xmlns:c16="http://schemas.microsoft.com/office/drawing/2014/chart" uri="{C3380CC4-5D6E-409C-BE32-E72D297353CC}">
              <c16:uniqueId val="{00000002-E2B4-4B12-B491-1B777A07672E}"/>
            </c:ext>
          </c:extLst>
        </c:ser>
        <c:ser>
          <c:idx val="3"/>
          <c:order val="3"/>
          <c:tx>
            <c:strRef>
              <c:f>Sheet1!$E$1</c:f>
              <c:strCache>
                <c:ptCount val="1"/>
                <c:pt idx="0">
                  <c:v>Folicullar Lymphoma</c:v>
                </c:pt>
              </c:strCache>
            </c:strRef>
          </c:tx>
          <c:spPr>
            <a:solidFill>
              <a:schemeClr val="accent4"/>
            </a:solidFill>
            <a:ln>
              <a:noFill/>
            </a:ln>
            <a:effectLst/>
          </c:spPr>
          <c:invertIfNegative val="0"/>
          <c:cat>
            <c:strRef>
              <c:f>Sheet1!$A$2:$A$6</c:f>
              <c:strCache>
                <c:ptCount val="5"/>
                <c:pt idx="0">
                  <c:v>2017</c:v>
                </c:pt>
                <c:pt idx="1">
                  <c:v>2018</c:v>
                </c:pt>
                <c:pt idx="2">
                  <c:v>2019</c:v>
                </c:pt>
                <c:pt idx="3">
                  <c:v>2020</c:v>
                </c:pt>
                <c:pt idx="4">
                  <c:v>2021*</c:v>
                </c:pt>
              </c:strCache>
            </c:strRef>
          </c:cat>
          <c:val>
            <c:numRef>
              <c:f>Sheet1!$E$2:$E$6</c:f>
              <c:numCache>
                <c:formatCode>General</c:formatCode>
                <c:ptCount val="5"/>
                <c:pt idx="0">
                  <c:v>2</c:v>
                </c:pt>
                <c:pt idx="1">
                  <c:v>20</c:v>
                </c:pt>
                <c:pt idx="2">
                  <c:v>28</c:v>
                </c:pt>
                <c:pt idx="3">
                  <c:v>17</c:v>
                </c:pt>
                <c:pt idx="4">
                  <c:v>159</c:v>
                </c:pt>
              </c:numCache>
            </c:numRef>
          </c:val>
          <c:extLst>
            <c:ext xmlns:c16="http://schemas.microsoft.com/office/drawing/2014/chart" uri="{C3380CC4-5D6E-409C-BE32-E72D297353CC}">
              <c16:uniqueId val="{00000003-38E4-4FF6-A3DC-8CFE73165260}"/>
            </c:ext>
          </c:extLst>
        </c:ser>
        <c:ser>
          <c:idx val="4"/>
          <c:order val="4"/>
          <c:tx>
            <c:strRef>
              <c:f>Sheet1!$F$1</c:f>
              <c:strCache>
                <c:ptCount val="1"/>
                <c:pt idx="0">
                  <c:v>Multiple Myeloma</c:v>
                </c:pt>
              </c:strCache>
            </c:strRef>
          </c:tx>
          <c:spPr>
            <a:solidFill>
              <a:schemeClr val="accent5"/>
            </a:solidFill>
            <a:ln>
              <a:noFill/>
            </a:ln>
            <a:effectLst/>
          </c:spPr>
          <c:invertIfNegative val="0"/>
          <c:cat>
            <c:strRef>
              <c:f>Sheet1!$A$2:$A$6</c:f>
              <c:strCache>
                <c:ptCount val="5"/>
                <c:pt idx="0">
                  <c:v>2017</c:v>
                </c:pt>
                <c:pt idx="1">
                  <c:v>2018</c:v>
                </c:pt>
                <c:pt idx="2">
                  <c:v>2019</c:v>
                </c:pt>
                <c:pt idx="3">
                  <c:v>2020</c:v>
                </c:pt>
                <c:pt idx="4">
                  <c:v>2021*</c:v>
                </c:pt>
              </c:strCache>
            </c:strRef>
          </c:cat>
          <c:val>
            <c:numRef>
              <c:f>Sheet1!$F$2:$F$6</c:f>
              <c:numCache>
                <c:formatCode>General</c:formatCode>
                <c:ptCount val="5"/>
                <c:pt idx="0">
                  <c:v>4</c:v>
                </c:pt>
                <c:pt idx="1">
                  <c:v>61</c:v>
                </c:pt>
                <c:pt idx="2">
                  <c:v>74</c:v>
                </c:pt>
                <c:pt idx="3">
                  <c:v>86</c:v>
                </c:pt>
                <c:pt idx="4">
                  <c:v>256</c:v>
                </c:pt>
              </c:numCache>
            </c:numRef>
          </c:val>
          <c:extLst>
            <c:ext xmlns:c16="http://schemas.microsoft.com/office/drawing/2014/chart" uri="{C3380CC4-5D6E-409C-BE32-E72D297353CC}">
              <c16:uniqueId val="{00000005-38E4-4FF6-A3DC-8CFE73165260}"/>
            </c:ext>
          </c:extLst>
        </c:ser>
        <c:dLbls>
          <c:showLegendKey val="0"/>
          <c:showVal val="0"/>
          <c:showCatName val="0"/>
          <c:showSerName val="0"/>
          <c:showPercent val="0"/>
          <c:showBubbleSize val="0"/>
        </c:dLbls>
        <c:gapWidth val="150"/>
        <c:overlap val="100"/>
        <c:axId val="983189064"/>
        <c:axId val="983191360"/>
      </c:barChart>
      <c:catAx>
        <c:axId val="983189064"/>
        <c:scaling>
          <c:orientation val="minMax"/>
        </c:scaling>
        <c:delete val="0"/>
        <c:axPos val="b"/>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983191360"/>
        <c:crosses val="autoZero"/>
        <c:auto val="1"/>
        <c:lblAlgn val="ctr"/>
        <c:lblOffset val="100"/>
        <c:noMultiLvlLbl val="0"/>
      </c:catAx>
      <c:valAx>
        <c:axId val="983191360"/>
        <c:scaling>
          <c:orientation val="minMax"/>
        </c:scaling>
        <c:delete val="0"/>
        <c:axPos val="l"/>
        <c:majorGridlines>
          <c:spPr>
            <a:ln w="9525" cap="flat" cmpd="sng" algn="ctr">
              <a:solidFill>
                <a:srgbClr val="000000"/>
              </a:solidFill>
              <a:round/>
            </a:ln>
            <a:effectLst/>
          </c:spPr>
        </c:majorGridlines>
        <c:numFmt formatCode="General" sourceLinked="1"/>
        <c:majorTickMark val="out"/>
        <c:minorTickMark val="none"/>
        <c:tickLblPos val="nextTo"/>
        <c:spPr>
          <a:noFill/>
          <a:ln>
            <a:solidFill>
              <a:srgbClr val="000000"/>
            </a:solid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983189064"/>
        <c:crosses val="autoZero"/>
        <c:crossBetween val="between"/>
      </c:valAx>
      <c:spPr>
        <a:noFill/>
        <a:ln>
          <a:solidFill>
            <a:srgbClr val="000000"/>
          </a:solid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rgbClr val="000000"/>
                </a:solidFill>
                <a:latin typeface="+mn-lt"/>
                <a:ea typeface="+mn-ea"/>
                <a:cs typeface="+mn-cs"/>
              </a:defRPr>
            </a:pPr>
            <a:r>
              <a:rPr lang="en-US" sz="1800"/>
              <a:t>Acute Lymphoblastic Leukemia</a:t>
            </a:r>
          </a:p>
        </c:rich>
      </c:tx>
      <c:overlay val="0"/>
      <c:spPr>
        <a:noFill/>
        <a:ln>
          <a:noFill/>
        </a:ln>
        <a:effectLst/>
      </c:spPr>
      <c:txPr>
        <a:bodyPr rot="0" spcFirstLastPara="1" vertOverflow="ellipsis" vert="horz" wrap="square" anchor="ctr" anchorCtr="1"/>
        <a:lstStyle/>
        <a:p>
          <a:pPr>
            <a:defRPr sz="1800" b="0" i="0" u="none" strike="noStrike" kern="1200" spc="0" baseline="0">
              <a:solidFill>
                <a:srgbClr val="000000"/>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No Prior HCT</c:v>
                </c:pt>
              </c:strCache>
            </c:strRef>
          </c:tx>
          <c:spPr>
            <a:solidFill>
              <a:schemeClr val="accent1"/>
            </a:solidFill>
            <a:ln>
              <a:solidFill>
                <a:schemeClr val="bg1"/>
              </a:solidFill>
            </a:ln>
            <a:effectLst/>
          </c:spPr>
          <c:invertIfNegative val="0"/>
          <c:cat>
            <c:numRef>
              <c:f>Sheet1!$A$2:$A$6</c:f>
              <c:numCache>
                <c:formatCode>General</c:formatCode>
                <c:ptCount val="5"/>
                <c:pt idx="0">
                  <c:v>2017</c:v>
                </c:pt>
                <c:pt idx="1">
                  <c:v>2018</c:v>
                </c:pt>
                <c:pt idx="2">
                  <c:v>2019</c:v>
                </c:pt>
                <c:pt idx="3">
                  <c:v>2020</c:v>
                </c:pt>
                <c:pt idx="4">
                  <c:v>2021</c:v>
                </c:pt>
              </c:numCache>
            </c:numRef>
          </c:cat>
          <c:val>
            <c:numRef>
              <c:f>Sheet1!$B$2:$B$6</c:f>
              <c:numCache>
                <c:formatCode>General</c:formatCode>
                <c:ptCount val="5"/>
                <c:pt idx="0">
                  <c:v>52</c:v>
                </c:pt>
                <c:pt idx="1">
                  <c:v>62</c:v>
                </c:pt>
                <c:pt idx="2">
                  <c:v>71</c:v>
                </c:pt>
                <c:pt idx="3">
                  <c:v>79</c:v>
                </c:pt>
                <c:pt idx="4">
                  <c:v>85</c:v>
                </c:pt>
              </c:numCache>
            </c:numRef>
          </c:val>
          <c:extLst>
            <c:ext xmlns:c16="http://schemas.microsoft.com/office/drawing/2014/chart" uri="{C3380CC4-5D6E-409C-BE32-E72D297353CC}">
              <c16:uniqueId val="{00000000-295B-4052-8375-1626B5D746BB}"/>
            </c:ext>
          </c:extLst>
        </c:ser>
        <c:ser>
          <c:idx val="2"/>
          <c:order val="1"/>
          <c:tx>
            <c:strRef>
              <c:f>Sheet1!$D$1</c:f>
              <c:strCache>
                <c:ptCount val="1"/>
                <c:pt idx="0">
                  <c:v>Prior AlloHCT</c:v>
                </c:pt>
              </c:strCache>
            </c:strRef>
          </c:tx>
          <c:spPr>
            <a:solidFill>
              <a:schemeClr val="accent3"/>
            </a:solidFill>
            <a:ln>
              <a:solidFill>
                <a:schemeClr val="bg1"/>
              </a:solidFill>
            </a:ln>
            <a:effectLst/>
          </c:spPr>
          <c:invertIfNegative val="0"/>
          <c:cat>
            <c:numRef>
              <c:f>Sheet1!$A$2:$A$6</c:f>
              <c:numCache>
                <c:formatCode>General</c:formatCode>
                <c:ptCount val="5"/>
                <c:pt idx="0">
                  <c:v>2017</c:v>
                </c:pt>
                <c:pt idx="1">
                  <c:v>2018</c:v>
                </c:pt>
                <c:pt idx="2">
                  <c:v>2019</c:v>
                </c:pt>
                <c:pt idx="3">
                  <c:v>2020</c:v>
                </c:pt>
                <c:pt idx="4">
                  <c:v>2021</c:v>
                </c:pt>
              </c:numCache>
            </c:numRef>
          </c:cat>
          <c:val>
            <c:numRef>
              <c:f>Sheet1!$D$2:$D$6</c:f>
              <c:numCache>
                <c:formatCode>General</c:formatCode>
                <c:ptCount val="5"/>
                <c:pt idx="0">
                  <c:v>48</c:v>
                </c:pt>
                <c:pt idx="1">
                  <c:v>38</c:v>
                </c:pt>
                <c:pt idx="2">
                  <c:v>29</c:v>
                </c:pt>
                <c:pt idx="3">
                  <c:v>21</c:v>
                </c:pt>
                <c:pt idx="4">
                  <c:v>15</c:v>
                </c:pt>
              </c:numCache>
            </c:numRef>
          </c:val>
          <c:extLst>
            <c:ext xmlns:c16="http://schemas.microsoft.com/office/drawing/2014/chart" uri="{C3380CC4-5D6E-409C-BE32-E72D297353CC}">
              <c16:uniqueId val="{00000002-295B-4052-8375-1626B5D746BB}"/>
            </c:ext>
          </c:extLst>
        </c:ser>
        <c:dLbls>
          <c:showLegendKey val="0"/>
          <c:showVal val="0"/>
          <c:showCatName val="0"/>
          <c:showSerName val="0"/>
          <c:showPercent val="0"/>
          <c:showBubbleSize val="0"/>
        </c:dLbls>
        <c:gapWidth val="150"/>
        <c:overlap val="100"/>
        <c:axId val="669531120"/>
        <c:axId val="669521936"/>
      </c:barChart>
      <c:catAx>
        <c:axId val="669531120"/>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669521936"/>
        <c:crosses val="autoZero"/>
        <c:auto val="1"/>
        <c:lblAlgn val="ctr"/>
        <c:lblOffset val="100"/>
        <c:noMultiLvlLbl val="0"/>
      </c:catAx>
      <c:valAx>
        <c:axId val="669521936"/>
        <c:scaling>
          <c:orientation val="minMax"/>
        </c:scaling>
        <c:delete val="0"/>
        <c:axPos val="l"/>
        <c:majorGridlines>
          <c:spPr>
            <a:ln w="9525" cap="flat" cmpd="sng" algn="ctr">
              <a:solidFill>
                <a:srgbClr val="000000"/>
              </a:solidFill>
              <a:round/>
            </a:ln>
            <a:effectLst/>
          </c:spPr>
        </c:majorGridlines>
        <c:numFmt formatCode="0%"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669531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000000"/>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000000"/>
                </a:solidFill>
                <a:latin typeface="+mn-lt"/>
                <a:ea typeface="+mn-ea"/>
                <a:cs typeface="+mn-cs"/>
              </a:defRPr>
            </a:pPr>
            <a:r>
              <a:rPr lang="en-US" dirty="0"/>
              <a:t>Large</a:t>
            </a:r>
            <a:r>
              <a:rPr lang="en-US" baseline="0" dirty="0"/>
              <a:t> B-cell</a:t>
            </a:r>
            <a:r>
              <a:rPr lang="en-US" dirty="0"/>
              <a:t> Lymphoma</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000000"/>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No Prior HCT</c:v>
                </c:pt>
              </c:strCache>
            </c:strRef>
          </c:tx>
          <c:spPr>
            <a:solidFill>
              <a:schemeClr val="accent1"/>
            </a:solidFill>
            <a:ln>
              <a:solidFill>
                <a:schemeClr val="bg1"/>
              </a:solidFill>
            </a:ln>
            <a:effectLst/>
          </c:spPr>
          <c:invertIfNegative val="0"/>
          <c:cat>
            <c:numRef>
              <c:f>Sheet1!$A$2:$A$6</c:f>
              <c:numCache>
                <c:formatCode>General</c:formatCode>
                <c:ptCount val="5"/>
                <c:pt idx="0">
                  <c:v>2017</c:v>
                </c:pt>
                <c:pt idx="1">
                  <c:v>2018</c:v>
                </c:pt>
                <c:pt idx="2">
                  <c:v>2019</c:v>
                </c:pt>
                <c:pt idx="3">
                  <c:v>2020</c:v>
                </c:pt>
                <c:pt idx="4">
                  <c:v>2021</c:v>
                </c:pt>
              </c:numCache>
            </c:numRef>
          </c:cat>
          <c:val>
            <c:numRef>
              <c:f>Sheet1!$B$2:$B$6</c:f>
              <c:numCache>
                <c:formatCode>General</c:formatCode>
                <c:ptCount val="5"/>
                <c:pt idx="0">
                  <c:v>37</c:v>
                </c:pt>
                <c:pt idx="1">
                  <c:v>62</c:v>
                </c:pt>
                <c:pt idx="2">
                  <c:v>71</c:v>
                </c:pt>
                <c:pt idx="3">
                  <c:v>73</c:v>
                </c:pt>
                <c:pt idx="4">
                  <c:v>76</c:v>
                </c:pt>
              </c:numCache>
            </c:numRef>
          </c:val>
          <c:extLst>
            <c:ext xmlns:c16="http://schemas.microsoft.com/office/drawing/2014/chart" uri="{C3380CC4-5D6E-409C-BE32-E72D297353CC}">
              <c16:uniqueId val="{00000000-F9F1-4EC9-B161-1275DAEDB94B}"/>
            </c:ext>
          </c:extLst>
        </c:ser>
        <c:ser>
          <c:idx val="1"/>
          <c:order val="1"/>
          <c:tx>
            <c:strRef>
              <c:f>Sheet1!$C$1</c:f>
              <c:strCache>
                <c:ptCount val="1"/>
                <c:pt idx="0">
                  <c:v>Prior AutoHCT</c:v>
                </c:pt>
              </c:strCache>
            </c:strRef>
          </c:tx>
          <c:spPr>
            <a:solidFill>
              <a:schemeClr val="accent2"/>
            </a:solidFill>
            <a:ln>
              <a:solidFill>
                <a:schemeClr val="bg1"/>
              </a:solidFill>
            </a:ln>
            <a:effectLst/>
          </c:spPr>
          <c:invertIfNegative val="0"/>
          <c:cat>
            <c:numRef>
              <c:f>Sheet1!$A$2:$A$6</c:f>
              <c:numCache>
                <c:formatCode>General</c:formatCode>
                <c:ptCount val="5"/>
                <c:pt idx="0">
                  <c:v>2017</c:v>
                </c:pt>
                <c:pt idx="1">
                  <c:v>2018</c:v>
                </c:pt>
                <c:pt idx="2">
                  <c:v>2019</c:v>
                </c:pt>
                <c:pt idx="3">
                  <c:v>2020</c:v>
                </c:pt>
                <c:pt idx="4">
                  <c:v>2021</c:v>
                </c:pt>
              </c:numCache>
            </c:numRef>
          </c:cat>
          <c:val>
            <c:numRef>
              <c:f>Sheet1!$C$2:$C$6</c:f>
              <c:numCache>
                <c:formatCode>General</c:formatCode>
                <c:ptCount val="5"/>
                <c:pt idx="0">
                  <c:v>60</c:v>
                </c:pt>
                <c:pt idx="1">
                  <c:v>34</c:v>
                </c:pt>
                <c:pt idx="2">
                  <c:v>27</c:v>
                </c:pt>
                <c:pt idx="3">
                  <c:v>23</c:v>
                </c:pt>
                <c:pt idx="4">
                  <c:v>17</c:v>
                </c:pt>
              </c:numCache>
            </c:numRef>
          </c:val>
          <c:extLst>
            <c:ext xmlns:c16="http://schemas.microsoft.com/office/drawing/2014/chart" uri="{C3380CC4-5D6E-409C-BE32-E72D297353CC}">
              <c16:uniqueId val="{00000001-F9F1-4EC9-B161-1275DAEDB94B}"/>
            </c:ext>
          </c:extLst>
        </c:ser>
        <c:ser>
          <c:idx val="2"/>
          <c:order val="2"/>
          <c:tx>
            <c:strRef>
              <c:f>Sheet1!$D$1</c:f>
              <c:strCache>
                <c:ptCount val="1"/>
                <c:pt idx="0">
                  <c:v>Prior AlloHCT</c:v>
                </c:pt>
              </c:strCache>
            </c:strRef>
          </c:tx>
          <c:spPr>
            <a:solidFill>
              <a:schemeClr val="accent3"/>
            </a:solidFill>
            <a:ln>
              <a:solidFill>
                <a:schemeClr val="bg1"/>
              </a:solidFill>
            </a:ln>
            <a:effectLst/>
          </c:spPr>
          <c:invertIfNegative val="0"/>
          <c:cat>
            <c:numRef>
              <c:f>Sheet1!$A$2:$A$6</c:f>
              <c:numCache>
                <c:formatCode>General</c:formatCode>
                <c:ptCount val="5"/>
                <c:pt idx="0">
                  <c:v>2017</c:v>
                </c:pt>
                <c:pt idx="1">
                  <c:v>2018</c:v>
                </c:pt>
                <c:pt idx="2">
                  <c:v>2019</c:v>
                </c:pt>
                <c:pt idx="3">
                  <c:v>2020</c:v>
                </c:pt>
                <c:pt idx="4">
                  <c:v>2021</c:v>
                </c:pt>
              </c:numCache>
            </c:numRef>
          </c:cat>
          <c:val>
            <c:numRef>
              <c:f>Sheet1!$D$2:$D$6</c:f>
              <c:numCache>
                <c:formatCode>General</c:formatCode>
                <c:ptCount val="5"/>
                <c:pt idx="0">
                  <c:v>8</c:v>
                </c:pt>
                <c:pt idx="1">
                  <c:v>4</c:v>
                </c:pt>
                <c:pt idx="2">
                  <c:v>2</c:v>
                </c:pt>
                <c:pt idx="3">
                  <c:v>1</c:v>
                </c:pt>
                <c:pt idx="4">
                  <c:v>0</c:v>
                </c:pt>
              </c:numCache>
            </c:numRef>
          </c:val>
          <c:extLst>
            <c:ext xmlns:c16="http://schemas.microsoft.com/office/drawing/2014/chart" uri="{C3380CC4-5D6E-409C-BE32-E72D297353CC}">
              <c16:uniqueId val="{00000002-F9F1-4EC9-B161-1275DAEDB94B}"/>
            </c:ext>
          </c:extLst>
        </c:ser>
        <c:dLbls>
          <c:showLegendKey val="0"/>
          <c:showVal val="0"/>
          <c:showCatName val="0"/>
          <c:showSerName val="0"/>
          <c:showPercent val="0"/>
          <c:showBubbleSize val="0"/>
        </c:dLbls>
        <c:gapWidth val="150"/>
        <c:overlap val="100"/>
        <c:axId val="669531120"/>
        <c:axId val="669521936"/>
      </c:barChart>
      <c:catAx>
        <c:axId val="669531120"/>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669521936"/>
        <c:crosses val="autoZero"/>
        <c:auto val="1"/>
        <c:lblAlgn val="ctr"/>
        <c:lblOffset val="100"/>
        <c:noMultiLvlLbl val="0"/>
      </c:catAx>
      <c:valAx>
        <c:axId val="669521936"/>
        <c:scaling>
          <c:orientation val="minMax"/>
        </c:scaling>
        <c:delete val="0"/>
        <c:axPos val="l"/>
        <c:majorGridlines>
          <c:spPr>
            <a:ln w="9525" cap="flat" cmpd="sng" algn="ctr">
              <a:solidFill>
                <a:srgbClr val="000000"/>
              </a:solidFill>
              <a:round/>
            </a:ln>
            <a:effectLst/>
          </c:spPr>
        </c:majorGridlines>
        <c:numFmt formatCode="0%"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669531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000000"/>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00311679790026E-2"/>
          <c:y val="3.0205025601308035E-2"/>
          <c:w val="0.91547836468358124"/>
          <c:h val="0.75117400283980895"/>
        </c:manualLayout>
      </c:layout>
      <c:barChart>
        <c:barDir val="col"/>
        <c:grouping val="clustered"/>
        <c:varyColors val="0"/>
        <c:ser>
          <c:idx val="0"/>
          <c:order val="0"/>
          <c:tx>
            <c:strRef>
              <c:f>Sheet1!$B$1</c:f>
              <c:strCache>
                <c:ptCount val="1"/>
                <c:pt idx="0">
                  <c:v>total</c:v>
                </c:pt>
              </c:strCache>
            </c:strRef>
          </c:tx>
          <c:spPr>
            <a:solidFill>
              <a:schemeClr val="accent1"/>
            </a:solidFill>
            <a:ln>
              <a:solidFill>
                <a:schemeClr val="bg1"/>
              </a:solidFill>
            </a:ln>
            <a:effectLst/>
          </c:spPr>
          <c:invertIfNegative val="0"/>
          <c:cat>
            <c:strRef>
              <c:f>Sheet1!$A$2:$A$4</c:f>
              <c:strCache>
                <c:ptCount val="3"/>
                <c:pt idx="0">
                  <c:v>All patients</c:v>
                </c:pt>
                <c:pt idx="1">
                  <c:v>Commercial</c:v>
                </c:pt>
                <c:pt idx="2">
                  <c:v>Non commercial</c:v>
                </c:pt>
              </c:strCache>
            </c:strRef>
          </c:cat>
          <c:val>
            <c:numRef>
              <c:f>Sheet1!$B$2:$B$4</c:f>
              <c:numCache>
                <c:formatCode>General</c:formatCode>
                <c:ptCount val="3"/>
                <c:pt idx="0">
                  <c:v>6439</c:v>
                </c:pt>
                <c:pt idx="1">
                  <c:v>5509</c:v>
                </c:pt>
                <c:pt idx="2">
                  <c:v>930</c:v>
                </c:pt>
              </c:numCache>
            </c:numRef>
          </c:val>
          <c:extLst>
            <c:ext xmlns:c16="http://schemas.microsoft.com/office/drawing/2014/chart" uri="{C3380CC4-5D6E-409C-BE32-E72D297353CC}">
              <c16:uniqueId val="{00000000-0651-4615-BCAA-4E02567EAAF4}"/>
            </c:ext>
          </c:extLst>
        </c:ser>
        <c:ser>
          <c:idx val="1"/>
          <c:order val="1"/>
          <c:tx>
            <c:strRef>
              <c:f>Sheet1!$C$1</c:f>
              <c:strCache>
                <c:ptCount val="1"/>
                <c:pt idx="0">
                  <c:v>&lt;65y</c:v>
                </c:pt>
              </c:strCache>
            </c:strRef>
          </c:tx>
          <c:spPr>
            <a:solidFill>
              <a:schemeClr val="accent2"/>
            </a:solidFill>
            <a:ln>
              <a:noFill/>
            </a:ln>
            <a:effectLst/>
          </c:spPr>
          <c:invertIfNegative val="0"/>
          <c:cat>
            <c:strRef>
              <c:f>Sheet1!$A$2:$A$4</c:f>
              <c:strCache>
                <c:ptCount val="3"/>
                <c:pt idx="0">
                  <c:v>All patients</c:v>
                </c:pt>
                <c:pt idx="1">
                  <c:v>Commercial</c:v>
                </c:pt>
                <c:pt idx="2">
                  <c:v>Non commercial</c:v>
                </c:pt>
              </c:strCache>
            </c:strRef>
          </c:cat>
          <c:val>
            <c:numRef>
              <c:f>Sheet1!$C$2:$C$4</c:f>
              <c:numCache>
                <c:formatCode>General</c:formatCode>
                <c:ptCount val="3"/>
                <c:pt idx="0">
                  <c:v>4064</c:v>
                </c:pt>
                <c:pt idx="1">
                  <c:v>3395</c:v>
                </c:pt>
                <c:pt idx="2">
                  <c:v>669</c:v>
                </c:pt>
              </c:numCache>
            </c:numRef>
          </c:val>
          <c:extLst>
            <c:ext xmlns:c16="http://schemas.microsoft.com/office/drawing/2014/chart" uri="{C3380CC4-5D6E-409C-BE32-E72D297353CC}">
              <c16:uniqueId val="{00000001-0651-4615-BCAA-4E02567EAAF4}"/>
            </c:ext>
          </c:extLst>
        </c:ser>
        <c:ser>
          <c:idx val="2"/>
          <c:order val="2"/>
          <c:tx>
            <c:strRef>
              <c:f>Sheet1!$D$1</c:f>
              <c:strCache>
                <c:ptCount val="1"/>
                <c:pt idx="0">
                  <c:v>≥65y</c:v>
                </c:pt>
              </c:strCache>
            </c:strRef>
          </c:tx>
          <c:spPr>
            <a:solidFill>
              <a:schemeClr val="accent3"/>
            </a:solidFill>
            <a:ln>
              <a:noFill/>
            </a:ln>
            <a:effectLst/>
          </c:spPr>
          <c:invertIfNegative val="0"/>
          <c:cat>
            <c:strRef>
              <c:f>Sheet1!$A$2:$A$4</c:f>
              <c:strCache>
                <c:ptCount val="3"/>
                <c:pt idx="0">
                  <c:v>All patients</c:v>
                </c:pt>
                <c:pt idx="1">
                  <c:v>Commercial</c:v>
                </c:pt>
                <c:pt idx="2">
                  <c:v>Non commercial</c:v>
                </c:pt>
              </c:strCache>
            </c:strRef>
          </c:cat>
          <c:val>
            <c:numRef>
              <c:f>Sheet1!$D$2:$D$4</c:f>
              <c:numCache>
                <c:formatCode>General</c:formatCode>
                <c:ptCount val="3"/>
                <c:pt idx="0">
                  <c:v>2375</c:v>
                </c:pt>
                <c:pt idx="1">
                  <c:v>2114</c:v>
                </c:pt>
                <c:pt idx="2">
                  <c:v>261</c:v>
                </c:pt>
              </c:numCache>
            </c:numRef>
          </c:val>
          <c:extLst>
            <c:ext xmlns:c16="http://schemas.microsoft.com/office/drawing/2014/chart" uri="{C3380CC4-5D6E-409C-BE32-E72D297353CC}">
              <c16:uniqueId val="{00000002-0651-4615-BCAA-4E02567EAAF4}"/>
            </c:ext>
          </c:extLst>
        </c:ser>
        <c:dLbls>
          <c:showLegendKey val="0"/>
          <c:showVal val="0"/>
          <c:showCatName val="0"/>
          <c:showSerName val="0"/>
          <c:showPercent val="0"/>
          <c:showBubbleSize val="0"/>
        </c:dLbls>
        <c:gapWidth val="219"/>
        <c:overlap val="-27"/>
        <c:axId val="820469584"/>
        <c:axId val="820469912"/>
      </c:barChart>
      <c:catAx>
        <c:axId val="820469584"/>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2000" b="0" i="0" u="none" strike="noStrike" kern="1200" baseline="0">
                <a:solidFill>
                  <a:srgbClr val="000000"/>
                </a:solidFill>
                <a:latin typeface="+mn-lt"/>
                <a:ea typeface="+mn-ea"/>
                <a:cs typeface="+mn-cs"/>
              </a:defRPr>
            </a:pPr>
            <a:endParaRPr lang="en-US"/>
          </a:p>
        </c:txPr>
        <c:crossAx val="820469912"/>
        <c:crosses val="autoZero"/>
        <c:auto val="1"/>
        <c:lblAlgn val="ctr"/>
        <c:lblOffset val="100"/>
        <c:noMultiLvlLbl val="0"/>
      </c:catAx>
      <c:valAx>
        <c:axId val="820469912"/>
        <c:scaling>
          <c:orientation val="minMax"/>
        </c:scaling>
        <c:delete val="0"/>
        <c:axPos val="l"/>
        <c:majorGridlines>
          <c:spPr>
            <a:ln w="9525" cap="flat" cmpd="sng" algn="ctr">
              <a:solidFill>
                <a:srgbClr val="000000"/>
              </a:solidFill>
              <a:round/>
            </a:ln>
            <a:effectLst/>
          </c:spPr>
        </c:majorGridlines>
        <c:numFmt formatCode="General" sourceLinked="1"/>
        <c:majorTickMark val="none"/>
        <c:minorTickMark val="none"/>
        <c:tickLblPos val="nextTo"/>
        <c:spPr>
          <a:solidFill>
            <a:schemeClr val="bg1"/>
          </a:solidFill>
          <a:ln>
            <a:solidFill>
              <a:srgbClr val="000000"/>
            </a:solidFill>
          </a:ln>
          <a:effectLst/>
        </c:spPr>
        <c:txPr>
          <a:bodyPr rot="-60000000" spcFirstLastPara="1" vertOverflow="ellipsis" vert="horz" wrap="square" anchor="ctr" anchorCtr="1"/>
          <a:lstStyle/>
          <a:p>
            <a:pPr>
              <a:defRPr sz="2000" b="0" i="0" u="none" strike="noStrike" kern="1200" baseline="0">
                <a:solidFill>
                  <a:srgbClr val="000000"/>
                </a:solidFill>
                <a:latin typeface="+mn-lt"/>
                <a:ea typeface="+mn-ea"/>
                <a:cs typeface="+mn-cs"/>
              </a:defRPr>
            </a:pPr>
            <a:endParaRPr lang="en-US"/>
          </a:p>
        </c:txPr>
        <c:crossAx val="820469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rgbClr val="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rgbClr val="000000"/>
          </a:solidFill>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Large B cell Lymphoma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Sheet1!$A$2:$A$7</c:f>
              <c:numCache>
                <c:formatCode>General</c:formatCode>
                <c:ptCount val="6"/>
                <c:pt idx="0">
                  <c:v>2016</c:v>
                </c:pt>
                <c:pt idx="1">
                  <c:v>2017</c:v>
                </c:pt>
                <c:pt idx="2">
                  <c:v>2018</c:v>
                </c:pt>
                <c:pt idx="3">
                  <c:v>2019</c:v>
                </c:pt>
                <c:pt idx="4">
                  <c:v>2020</c:v>
                </c:pt>
                <c:pt idx="5">
                  <c:v>2021</c:v>
                </c:pt>
              </c:numCache>
            </c:numRef>
          </c:cat>
          <c:val>
            <c:numRef>
              <c:f>Sheet1!$B$2:$B$7</c:f>
              <c:numCache>
                <c:formatCode>General</c:formatCode>
                <c:ptCount val="6"/>
                <c:pt idx="0">
                  <c:v>27</c:v>
                </c:pt>
                <c:pt idx="1">
                  <c:v>38</c:v>
                </c:pt>
                <c:pt idx="2">
                  <c:v>571</c:v>
                </c:pt>
                <c:pt idx="3">
                  <c:v>1070</c:v>
                </c:pt>
                <c:pt idx="4">
                  <c:v>1294</c:v>
                </c:pt>
                <c:pt idx="5">
                  <c:v>1228</c:v>
                </c:pt>
              </c:numCache>
            </c:numRef>
          </c:val>
          <c:smooth val="0"/>
          <c:extLst>
            <c:ext xmlns:c16="http://schemas.microsoft.com/office/drawing/2014/chart" uri="{C3380CC4-5D6E-409C-BE32-E72D297353CC}">
              <c16:uniqueId val="{00000000-3A6A-46B3-82CE-18A283FEA714}"/>
            </c:ext>
          </c:extLst>
        </c:ser>
        <c:ser>
          <c:idx val="1"/>
          <c:order val="1"/>
          <c:tx>
            <c:strRef>
              <c:f>Sheet1!$C$1</c:f>
              <c:strCache>
                <c:ptCount val="1"/>
                <c:pt idx="0">
                  <c:v>ALL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Sheet1!$A$2:$A$7</c:f>
              <c:numCache>
                <c:formatCode>General</c:formatCode>
                <c:ptCount val="6"/>
                <c:pt idx="0">
                  <c:v>2016</c:v>
                </c:pt>
                <c:pt idx="1">
                  <c:v>2017</c:v>
                </c:pt>
                <c:pt idx="2">
                  <c:v>2018</c:v>
                </c:pt>
                <c:pt idx="3">
                  <c:v>2019</c:v>
                </c:pt>
                <c:pt idx="4">
                  <c:v>2020</c:v>
                </c:pt>
                <c:pt idx="5">
                  <c:v>2021</c:v>
                </c:pt>
              </c:numCache>
            </c:numRef>
          </c:cat>
          <c:val>
            <c:numRef>
              <c:f>Sheet1!$C$2:$C$7</c:f>
              <c:numCache>
                <c:formatCode>General</c:formatCode>
                <c:ptCount val="6"/>
                <c:pt idx="0">
                  <c:v>25</c:v>
                </c:pt>
                <c:pt idx="1">
                  <c:v>69</c:v>
                </c:pt>
                <c:pt idx="2">
                  <c:v>185</c:v>
                </c:pt>
                <c:pt idx="3">
                  <c:v>266</c:v>
                </c:pt>
                <c:pt idx="4">
                  <c:v>238</c:v>
                </c:pt>
                <c:pt idx="5">
                  <c:v>221</c:v>
                </c:pt>
              </c:numCache>
            </c:numRef>
          </c:val>
          <c:smooth val="0"/>
          <c:extLst>
            <c:ext xmlns:c16="http://schemas.microsoft.com/office/drawing/2014/chart" uri="{C3380CC4-5D6E-409C-BE32-E72D297353CC}">
              <c16:uniqueId val="{00000001-3A6A-46B3-82CE-18A283FEA714}"/>
            </c:ext>
          </c:extLst>
        </c:ser>
        <c:ser>
          <c:idx val="2"/>
          <c:order val="2"/>
          <c:tx>
            <c:strRef>
              <c:f>Sheet1!$D$1</c:f>
              <c:strCache>
                <c:ptCount val="1"/>
                <c:pt idx="0">
                  <c:v>Multiple Myeloma</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Sheet1!$A$2:$A$7</c:f>
              <c:numCache>
                <c:formatCode>General</c:formatCode>
                <c:ptCount val="6"/>
                <c:pt idx="0">
                  <c:v>2016</c:v>
                </c:pt>
                <c:pt idx="1">
                  <c:v>2017</c:v>
                </c:pt>
                <c:pt idx="2">
                  <c:v>2018</c:v>
                </c:pt>
                <c:pt idx="3">
                  <c:v>2019</c:v>
                </c:pt>
                <c:pt idx="4">
                  <c:v>2020</c:v>
                </c:pt>
                <c:pt idx="5">
                  <c:v>2021</c:v>
                </c:pt>
              </c:numCache>
            </c:numRef>
          </c:cat>
          <c:val>
            <c:numRef>
              <c:f>Sheet1!$D$2:$D$7</c:f>
              <c:numCache>
                <c:formatCode>General</c:formatCode>
                <c:ptCount val="6"/>
                <c:pt idx="0">
                  <c:v>4</c:v>
                </c:pt>
                <c:pt idx="1">
                  <c:v>4</c:v>
                </c:pt>
                <c:pt idx="2">
                  <c:v>61</c:v>
                </c:pt>
                <c:pt idx="3">
                  <c:v>74</c:v>
                </c:pt>
                <c:pt idx="4">
                  <c:v>86</c:v>
                </c:pt>
                <c:pt idx="5">
                  <c:v>256</c:v>
                </c:pt>
              </c:numCache>
            </c:numRef>
          </c:val>
          <c:smooth val="0"/>
          <c:extLst>
            <c:ext xmlns:c16="http://schemas.microsoft.com/office/drawing/2014/chart" uri="{C3380CC4-5D6E-409C-BE32-E72D297353CC}">
              <c16:uniqueId val="{00000002-3A6A-46B3-82CE-18A283FEA714}"/>
            </c:ext>
          </c:extLst>
        </c:ser>
        <c:ser>
          <c:idx val="3"/>
          <c:order val="3"/>
          <c:tx>
            <c:strRef>
              <c:f>Sheet1!$E$1</c:f>
              <c:strCache>
                <c:ptCount val="1"/>
                <c:pt idx="0">
                  <c:v>Mantle Cell Lymphoma</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Sheet1!$A$2:$A$7</c:f>
              <c:numCache>
                <c:formatCode>General</c:formatCode>
                <c:ptCount val="6"/>
                <c:pt idx="0">
                  <c:v>2016</c:v>
                </c:pt>
                <c:pt idx="1">
                  <c:v>2017</c:v>
                </c:pt>
                <c:pt idx="2">
                  <c:v>2018</c:v>
                </c:pt>
                <c:pt idx="3">
                  <c:v>2019</c:v>
                </c:pt>
                <c:pt idx="4">
                  <c:v>2020</c:v>
                </c:pt>
                <c:pt idx="5">
                  <c:v>2021</c:v>
                </c:pt>
              </c:numCache>
            </c:numRef>
          </c:cat>
          <c:val>
            <c:numRef>
              <c:f>Sheet1!$E$2:$E$7</c:f>
              <c:numCache>
                <c:formatCode>General</c:formatCode>
                <c:ptCount val="6"/>
                <c:pt idx="0">
                  <c:v>0</c:v>
                </c:pt>
                <c:pt idx="1">
                  <c:v>5</c:v>
                </c:pt>
                <c:pt idx="2">
                  <c:v>14</c:v>
                </c:pt>
                <c:pt idx="3">
                  <c:v>3</c:v>
                </c:pt>
                <c:pt idx="4">
                  <c:v>84</c:v>
                </c:pt>
                <c:pt idx="5">
                  <c:v>219</c:v>
                </c:pt>
              </c:numCache>
            </c:numRef>
          </c:val>
          <c:smooth val="0"/>
          <c:extLst>
            <c:ext xmlns:c16="http://schemas.microsoft.com/office/drawing/2014/chart" uri="{C3380CC4-5D6E-409C-BE32-E72D297353CC}">
              <c16:uniqueId val="{00000001-5D93-4921-932D-11DD5BD221A7}"/>
            </c:ext>
          </c:extLst>
        </c:ser>
        <c:ser>
          <c:idx val="4"/>
          <c:order val="4"/>
          <c:tx>
            <c:strRef>
              <c:f>Sheet1!$F$1</c:f>
              <c:strCache>
                <c:ptCount val="1"/>
                <c:pt idx="0">
                  <c:v>Follicular Lymphoma</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Sheet1!$A$2:$A$7</c:f>
              <c:numCache>
                <c:formatCode>General</c:formatCode>
                <c:ptCount val="6"/>
                <c:pt idx="0">
                  <c:v>2016</c:v>
                </c:pt>
                <c:pt idx="1">
                  <c:v>2017</c:v>
                </c:pt>
                <c:pt idx="2">
                  <c:v>2018</c:v>
                </c:pt>
                <c:pt idx="3">
                  <c:v>2019</c:v>
                </c:pt>
                <c:pt idx="4">
                  <c:v>2020</c:v>
                </c:pt>
                <c:pt idx="5">
                  <c:v>2021</c:v>
                </c:pt>
              </c:numCache>
            </c:numRef>
          </c:cat>
          <c:val>
            <c:numRef>
              <c:f>Sheet1!$F$2:$F$7</c:f>
              <c:numCache>
                <c:formatCode>General</c:formatCode>
                <c:ptCount val="6"/>
                <c:pt idx="0">
                  <c:v>0</c:v>
                </c:pt>
                <c:pt idx="1">
                  <c:v>2</c:v>
                </c:pt>
                <c:pt idx="2">
                  <c:v>20</c:v>
                </c:pt>
                <c:pt idx="3">
                  <c:v>28</c:v>
                </c:pt>
                <c:pt idx="4">
                  <c:v>17</c:v>
                </c:pt>
                <c:pt idx="5">
                  <c:v>159</c:v>
                </c:pt>
              </c:numCache>
            </c:numRef>
          </c:val>
          <c:smooth val="0"/>
          <c:extLst>
            <c:ext xmlns:c16="http://schemas.microsoft.com/office/drawing/2014/chart" uri="{C3380CC4-5D6E-409C-BE32-E72D297353CC}">
              <c16:uniqueId val="{00000003-5D93-4921-932D-11DD5BD221A7}"/>
            </c:ext>
          </c:extLst>
        </c:ser>
        <c:dLbls>
          <c:showLegendKey val="0"/>
          <c:showVal val="0"/>
          <c:showCatName val="0"/>
          <c:showSerName val="0"/>
          <c:showPercent val="0"/>
          <c:showBubbleSize val="0"/>
        </c:dLbls>
        <c:marker val="1"/>
        <c:smooth val="0"/>
        <c:axId val="983189064"/>
        <c:axId val="983191360"/>
      </c:lineChart>
      <c:catAx>
        <c:axId val="983189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83191360"/>
        <c:crosses val="autoZero"/>
        <c:auto val="1"/>
        <c:lblAlgn val="ctr"/>
        <c:lblOffset val="100"/>
        <c:noMultiLvlLbl val="0"/>
      </c:catAx>
      <c:valAx>
        <c:axId val="983191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83189064"/>
        <c:crosses val="autoZero"/>
        <c:crossBetween val="between"/>
        <c:majorUnit val="2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White</c:v>
                </c:pt>
              </c:strCache>
            </c:strRef>
          </c:tx>
          <c:spPr>
            <a:solidFill>
              <a:schemeClr val="accent1"/>
            </a:solidFill>
            <a:ln>
              <a:solidFill>
                <a:schemeClr val="bg1"/>
              </a:solidFill>
            </a:ln>
            <a:effectLst/>
          </c:spPr>
          <c:invertIfNegative val="0"/>
          <c:cat>
            <c:strRef>
              <c:f>Sheet1!$A$2:$A$8</c:f>
              <c:strCache>
                <c:ptCount val="7"/>
                <c:pt idx="0">
                  <c:v>2016</c:v>
                </c:pt>
                <c:pt idx="1">
                  <c:v>2017</c:v>
                </c:pt>
                <c:pt idx="2">
                  <c:v>2018</c:v>
                </c:pt>
                <c:pt idx="3">
                  <c:v>2019</c:v>
                </c:pt>
                <c:pt idx="4">
                  <c:v>2020</c:v>
                </c:pt>
                <c:pt idx="5">
                  <c:v>2021</c:v>
                </c:pt>
                <c:pt idx="6">
                  <c:v>Total</c:v>
                </c:pt>
              </c:strCache>
            </c:strRef>
          </c:cat>
          <c:val>
            <c:numRef>
              <c:f>Sheet1!$B$2:$B$8</c:f>
              <c:numCache>
                <c:formatCode>General</c:formatCode>
                <c:ptCount val="7"/>
                <c:pt idx="0">
                  <c:v>76.099999999999994</c:v>
                </c:pt>
                <c:pt idx="1">
                  <c:v>74.599999999999994</c:v>
                </c:pt>
                <c:pt idx="2">
                  <c:v>81.8</c:v>
                </c:pt>
                <c:pt idx="3">
                  <c:v>78.599999999999994</c:v>
                </c:pt>
                <c:pt idx="4">
                  <c:v>76.7</c:v>
                </c:pt>
                <c:pt idx="5">
                  <c:v>74.5</c:v>
                </c:pt>
                <c:pt idx="6">
                  <c:v>78.3</c:v>
                </c:pt>
              </c:numCache>
            </c:numRef>
          </c:val>
          <c:extLst>
            <c:ext xmlns:c16="http://schemas.microsoft.com/office/drawing/2014/chart" uri="{C3380CC4-5D6E-409C-BE32-E72D297353CC}">
              <c16:uniqueId val="{00000000-F9F1-4EC9-B161-1275DAEDB94B}"/>
            </c:ext>
          </c:extLst>
        </c:ser>
        <c:ser>
          <c:idx val="1"/>
          <c:order val="1"/>
          <c:tx>
            <c:strRef>
              <c:f>Sheet1!$C$1</c:f>
              <c:strCache>
                <c:ptCount val="1"/>
                <c:pt idx="0">
                  <c:v>AA</c:v>
                </c:pt>
              </c:strCache>
            </c:strRef>
          </c:tx>
          <c:spPr>
            <a:solidFill>
              <a:srgbClr val="7030A0"/>
            </a:solidFill>
            <a:ln>
              <a:solidFill>
                <a:schemeClr val="bg1"/>
              </a:solidFill>
            </a:ln>
            <a:effectLst/>
          </c:spPr>
          <c:invertIfNegative val="0"/>
          <c:cat>
            <c:strRef>
              <c:f>Sheet1!$A$2:$A$8</c:f>
              <c:strCache>
                <c:ptCount val="7"/>
                <c:pt idx="0">
                  <c:v>2016</c:v>
                </c:pt>
                <c:pt idx="1">
                  <c:v>2017</c:v>
                </c:pt>
                <c:pt idx="2">
                  <c:v>2018</c:v>
                </c:pt>
                <c:pt idx="3">
                  <c:v>2019</c:v>
                </c:pt>
                <c:pt idx="4">
                  <c:v>2020</c:v>
                </c:pt>
                <c:pt idx="5">
                  <c:v>2021</c:v>
                </c:pt>
                <c:pt idx="6">
                  <c:v>Total</c:v>
                </c:pt>
              </c:strCache>
            </c:strRef>
          </c:cat>
          <c:val>
            <c:numRef>
              <c:f>Sheet1!$C$2:$C$8</c:f>
              <c:numCache>
                <c:formatCode>General</c:formatCode>
                <c:ptCount val="7"/>
                <c:pt idx="0">
                  <c:v>4.2</c:v>
                </c:pt>
                <c:pt idx="1">
                  <c:v>2.9</c:v>
                </c:pt>
                <c:pt idx="2">
                  <c:v>5.5</c:v>
                </c:pt>
                <c:pt idx="3">
                  <c:v>5.3</c:v>
                </c:pt>
                <c:pt idx="4">
                  <c:v>6.4</c:v>
                </c:pt>
                <c:pt idx="5">
                  <c:v>6</c:v>
                </c:pt>
                <c:pt idx="6">
                  <c:v>5.6</c:v>
                </c:pt>
              </c:numCache>
            </c:numRef>
          </c:val>
          <c:extLst>
            <c:ext xmlns:c16="http://schemas.microsoft.com/office/drawing/2014/chart" uri="{C3380CC4-5D6E-409C-BE32-E72D297353CC}">
              <c16:uniqueId val="{00000001-F9F1-4EC9-B161-1275DAEDB94B}"/>
            </c:ext>
          </c:extLst>
        </c:ser>
        <c:ser>
          <c:idx val="2"/>
          <c:order val="2"/>
          <c:tx>
            <c:strRef>
              <c:f>Sheet1!$D$1</c:f>
              <c:strCache>
                <c:ptCount val="1"/>
                <c:pt idx="0">
                  <c:v>Asian</c:v>
                </c:pt>
              </c:strCache>
            </c:strRef>
          </c:tx>
          <c:spPr>
            <a:solidFill>
              <a:schemeClr val="accent3"/>
            </a:solidFill>
            <a:ln>
              <a:solidFill>
                <a:schemeClr val="bg1"/>
              </a:solidFill>
            </a:ln>
            <a:effectLst/>
          </c:spPr>
          <c:invertIfNegative val="0"/>
          <c:cat>
            <c:strRef>
              <c:f>Sheet1!$A$2:$A$8</c:f>
              <c:strCache>
                <c:ptCount val="7"/>
                <c:pt idx="0">
                  <c:v>2016</c:v>
                </c:pt>
                <c:pt idx="1">
                  <c:v>2017</c:v>
                </c:pt>
                <c:pt idx="2">
                  <c:v>2018</c:v>
                </c:pt>
                <c:pt idx="3">
                  <c:v>2019</c:v>
                </c:pt>
                <c:pt idx="4">
                  <c:v>2020</c:v>
                </c:pt>
                <c:pt idx="5">
                  <c:v>2021</c:v>
                </c:pt>
                <c:pt idx="6">
                  <c:v>Total</c:v>
                </c:pt>
              </c:strCache>
            </c:strRef>
          </c:cat>
          <c:val>
            <c:numRef>
              <c:f>Sheet1!$D$2:$D$8</c:f>
              <c:numCache>
                <c:formatCode>General</c:formatCode>
                <c:ptCount val="7"/>
                <c:pt idx="0">
                  <c:v>4.2</c:v>
                </c:pt>
                <c:pt idx="1">
                  <c:v>4.3</c:v>
                </c:pt>
                <c:pt idx="2">
                  <c:v>4.5999999999999996</c:v>
                </c:pt>
                <c:pt idx="3">
                  <c:v>4.3</c:v>
                </c:pt>
                <c:pt idx="4">
                  <c:v>4.2</c:v>
                </c:pt>
                <c:pt idx="5">
                  <c:v>3.8</c:v>
                </c:pt>
                <c:pt idx="6">
                  <c:v>4.3</c:v>
                </c:pt>
              </c:numCache>
            </c:numRef>
          </c:val>
          <c:extLst>
            <c:ext xmlns:c16="http://schemas.microsoft.com/office/drawing/2014/chart" uri="{C3380CC4-5D6E-409C-BE32-E72D297353CC}">
              <c16:uniqueId val="{00000002-F9F1-4EC9-B161-1275DAEDB94B}"/>
            </c:ext>
          </c:extLst>
        </c:ser>
        <c:ser>
          <c:idx val="3"/>
          <c:order val="3"/>
          <c:tx>
            <c:strRef>
              <c:f>Sheet1!$E$1</c:f>
              <c:strCache>
                <c:ptCount val="1"/>
                <c:pt idx="0">
                  <c:v>More than one race</c:v>
                </c:pt>
              </c:strCache>
            </c:strRef>
          </c:tx>
          <c:spPr>
            <a:solidFill>
              <a:schemeClr val="accent4"/>
            </a:solidFill>
            <a:ln>
              <a:noFill/>
            </a:ln>
            <a:effectLst/>
          </c:spPr>
          <c:invertIfNegative val="0"/>
          <c:cat>
            <c:strRef>
              <c:f>Sheet1!$A$2:$A$8</c:f>
              <c:strCache>
                <c:ptCount val="7"/>
                <c:pt idx="0">
                  <c:v>2016</c:v>
                </c:pt>
                <c:pt idx="1">
                  <c:v>2017</c:v>
                </c:pt>
                <c:pt idx="2">
                  <c:v>2018</c:v>
                </c:pt>
                <c:pt idx="3">
                  <c:v>2019</c:v>
                </c:pt>
                <c:pt idx="4">
                  <c:v>2020</c:v>
                </c:pt>
                <c:pt idx="5">
                  <c:v>2021</c:v>
                </c:pt>
                <c:pt idx="6">
                  <c:v>Total</c:v>
                </c:pt>
              </c:strCache>
            </c:strRef>
          </c:cat>
          <c:val>
            <c:numRef>
              <c:f>Sheet1!$E$2:$E$8</c:f>
              <c:numCache>
                <c:formatCode>General</c:formatCode>
                <c:ptCount val="7"/>
                <c:pt idx="0">
                  <c:v>2.8</c:v>
                </c:pt>
                <c:pt idx="1">
                  <c:v>13</c:v>
                </c:pt>
                <c:pt idx="2">
                  <c:v>5.0999999999999996</c:v>
                </c:pt>
                <c:pt idx="3">
                  <c:v>4.9000000000000004</c:v>
                </c:pt>
                <c:pt idx="4">
                  <c:v>5.7</c:v>
                </c:pt>
                <c:pt idx="5">
                  <c:v>3.3</c:v>
                </c:pt>
                <c:pt idx="6">
                  <c:v>5.4</c:v>
                </c:pt>
              </c:numCache>
            </c:numRef>
          </c:val>
          <c:extLst>
            <c:ext xmlns:c16="http://schemas.microsoft.com/office/drawing/2014/chart" uri="{C3380CC4-5D6E-409C-BE32-E72D297353CC}">
              <c16:uniqueId val="{00000000-9FCA-4C96-981F-56F8D08BDAA2}"/>
            </c:ext>
          </c:extLst>
        </c:ser>
        <c:ser>
          <c:idx val="4"/>
          <c:order val="4"/>
          <c:tx>
            <c:strRef>
              <c:f>Sheet1!$F$1</c:f>
              <c:strCache>
                <c:ptCount val="1"/>
                <c:pt idx="0">
                  <c:v>Other</c:v>
                </c:pt>
              </c:strCache>
            </c:strRef>
          </c:tx>
          <c:spPr>
            <a:solidFill>
              <a:schemeClr val="accent5"/>
            </a:solidFill>
            <a:ln>
              <a:noFill/>
            </a:ln>
            <a:effectLst/>
          </c:spPr>
          <c:invertIfNegative val="0"/>
          <c:cat>
            <c:strRef>
              <c:f>Sheet1!$A$2:$A$8</c:f>
              <c:strCache>
                <c:ptCount val="7"/>
                <c:pt idx="0">
                  <c:v>2016</c:v>
                </c:pt>
                <c:pt idx="1">
                  <c:v>2017</c:v>
                </c:pt>
                <c:pt idx="2">
                  <c:v>2018</c:v>
                </c:pt>
                <c:pt idx="3">
                  <c:v>2019</c:v>
                </c:pt>
                <c:pt idx="4">
                  <c:v>2020</c:v>
                </c:pt>
                <c:pt idx="5">
                  <c:v>2021</c:v>
                </c:pt>
                <c:pt idx="6">
                  <c:v>Total</c:v>
                </c:pt>
              </c:strCache>
            </c:strRef>
          </c:cat>
          <c:val>
            <c:numRef>
              <c:f>Sheet1!$F$2:$F$8</c:f>
              <c:numCache>
                <c:formatCode>General</c:formatCode>
                <c:ptCount val="7"/>
                <c:pt idx="0">
                  <c:v>0</c:v>
                </c:pt>
                <c:pt idx="1">
                  <c:v>0</c:v>
                </c:pt>
                <c:pt idx="2">
                  <c:v>1</c:v>
                </c:pt>
                <c:pt idx="3">
                  <c:v>1.1000000000000001</c:v>
                </c:pt>
                <c:pt idx="4">
                  <c:v>0.9</c:v>
                </c:pt>
                <c:pt idx="5">
                  <c:v>2.2000000000000002</c:v>
                </c:pt>
                <c:pt idx="6">
                  <c:v>1</c:v>
                </c:pt>
              </c:numCache>
            </c:numRef>
          </c:val>
          <c:extLst>
            <c:ext xmlns:c16="http://schemas.microsoft.com/office/drawing/2014/chart" uri="{C3380CC4-5D6E-409C-BE32-E72D297353CC}">
              <c16:uniqueId val="{00000001-9FCA-4C96-981F-56F8D08BDAA2}"/>
            </c:ext>
          </c:extLst>
        </c:ser>
        <c:ser>
          <c:idx val="5"/>
          <c:order val="5"/>
          <c:tx>
            <c:strRef>
              <c:f>Sheet1!$G$1</c:f>
              <c:strCache>
                <c:ptCount val="1"/>
                <c:pt idx="0">
                  <c:v>Not reported</c:v>
                </c:pt>
              </c:strCache>
            </c:strRef>
          </c:tx>
          <c:spPr>
            <a:solidFill>
              <a:schemeClr val="accent6"/>
            </a:solidFill>
            <a:ln>
              <a:noFill/>
            </a:ln>
            <a:effectLst/>
          </c:spPr>
          <c:invertIfNegative val="0"/>
          <c:cat>
            <c:strRef>
              <c:f>Sheet1!$A$2:$A$8</c:f>
              <c:strCache>
                <c:ptCount val="7"/>
                <c:pt idx="0">
                  <c:v>2016</c:v>
                </c:pt>
                <c:pt idx="1">
                  <c:v>2017</c:v>
                </c:pt>
                <c:pt idx="2">
                  <c:v>2018</c:v>
                </c:pt>
                <c:pt idx="3">
                  <c:v>2019</c:v>
                </c:pt>
                <c:pt idx="4">
                  <c:v>2020</c:v>
                </c:pt>
                <c:pt idx="5">
                  <c:v>2021</c:v>
                </c:pt>
                <c:pt idx="6">
                  <c:v>Total</c:v>
                </c:pt>
              </c:strCache>
            </c:strRef>
          </c:cat>
          <c:val>
            <c:numRef>
              <c:f>Sheet1!$G$2:$G$8</c:f>
              <c:numCache>
                <c:formatCode>General</c:formatCode>
                <c:ptCount val="7"/>
                <c:pt idx="0">
                  <c:v>11.3</c:v>
                </c:pt>
                <c:pt idx="1">
                  <c:v>5.0999999999999996</c:v>
                </c:pt>
                <c:pt idx="2">
                  <c:v>1.7</c:v>
                </c:pt>
                <c:pt idx="3">
                  <c:v>4.9000000000000004</c:v>
                </c:pt>
                <c:pt idx="4">
                  <c:v>5.5</c:v>
                </c:pt>
                <c:pt idx="5">
                  <c:v>9.8000000000000007</c:v>
                </c:pt>
                <c:pt idx="6">
                  <c:v>4.8</c:v>
                </c:pt>
              </c:numCache>
            </c:numRef>
          </c:val>
          <c:extLst>
            <c:ext xmlns:c16="http://schemas.microsoft.com/office/drawing/2014/chart" uri="{C3380CC4-5D6E-409C-BE32-E72D297353CC}">
              <c16:uniqueId val="{00000002-9FCA-4C96-981F-56F8D08BDAA2}"/>
            </c:ext>
          </c:extLst>
        </c:ser>
        <c:dLbls>
          <c:showLegendKey val="0"/>
          <c:showVal val="0"/>
          <c:showCatName val="0"/>
          <c:showSerName val="0"/>
          <c:showPercent val="0"/>
          <c:showBubbleSize val="0"/>
        </c:dLbls>
        <c:gapWidth val="150"/>
        <c:overlap val="100"/>
        <c:axId val="669531120"/>
        <c:axId val="669521936"/>
      </c:barChart>
      <c:catAx>
        <c:axId val="669531120"/>
        <c:scaling>
          <c:orientation val="minMax"/>
        </c:scaling>
        <c:delete val="0"/>
        <c:axPos val="b"/>
        <c:numFmt formatCode="General"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669521936"/>
        <c:crosses val="autoZero"/>
        <c:auto val="1"/>
        <c:lblAlgn val="ctr"/>
        <c:lblOffset val="100"/>
        <c:noMultiLvlLbl val="0"/>
      </c:catAx>
      <c:valAx>
        <c:axId val="669521936"/>
        <c:scaling>
          <c:orientation val="minMax"/>
        </c:scaling>
        <c:delete val="0"/>
        <c:axPos val="l"/>
        <c:majorGridlines>
          <c:spPr>
            <a:ln w="9525" cap="flat" cmpd="sng" algn="ctr">
              <a:solidFill>
                <a:srgbClr val="000000"/>
              </a:solidFill>
              <a:round/>
            </a:ln>
            <a:effectLst/>
          </c:spPr>
        </c:majorGridlines>
        <c:numFmt formatCode="0%"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sz="1400" b="0" i="0" u="none" strike="noStrike" kern="1200" baseline="0">
                <a:solidFill>
                  <a:srgbClr val="000000"/>
                </a:solidFill>
                <a:latin typeface="+mn-lt"/>
                <a:ea typeface="+mn-ea"/>
                <a:cs typeface="+mn-cs"/>
              </a:defRPr>
            </a:pPr>
            <a:endParaRPr lang="en-US"/>
          </a:p>
        </c:txPr>
        <c:crossAx val="669531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0.23611</cdr:x>
      <cdr:y>0.45082</cdr:y>
    </cdr:from>
    <cdr:to>
      <cdr:x>0.36575</cdr:x>
      <cdr:y>0.54918</cdr:y>
    </cdr:to>
    <cdr:sp macro="" textlink="">
      <cdr:nvSpPr>
        <cdr:cNvPr id="2" name="TextBox 1">
          <a:extLst xmlns:a="http://schemas.openxmlformats.org/drawingml/2006/main">
            <a:ext uri="{FF2B5EF4-FFF2-40B4-BE49-F238E27FC236}">
              <a16:creationId xmlns:a16="http://schemas.microsoft.com/office/drawing/2014/main" id="{6DD9117C-5733-46E9-8777-B5FCFB9844DF}"/>
            </a:ext>
          </a:extLst>
        </cdr:cNvPr>
        <cdr:cNvSpPr txBox="1"/>
      </cdr:nvSpPr>
      <cdr:spPr>
        <a:xfrm xmlns:a="http://schemas.openxmlformats.org/drawingml/2006/main">
          <a:off x="2590800" y="2095508"/>
          <a:ext cx="1422474" cy="45718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dirty="0"/>
            <a:t>37%</a:t>
          </a:r>
        </a:p>
      </cdr:txBody>
    </cdr:sp>
  </cdr:relSizeAnchor>
  <cdr:relSizeAnchor xmlns:cdr="http://schemas.openxmlformats.org/drawingml/2006/chartDrawing">
    <cdr:from>
      <cdr:x>0.54861</cdr:x>
      <cdr:y>0.44653</cdr:y>
    </cdr:from>
    <cdr:to>
      <cdr:x>0.64815</cdr:x>
      <cdr:y>0.55347</cdr:y>
    </cdr:to>
    <cdr:sp macro="" textlink="">
      <cdr:nvSpPr>
        <cdr:cNvPr id="3" name="TextBox 1">
          <a:extLst xmlns:a="http://schemas.openxmlformats.org/drawingml/2006/main">
            <a:ext uri="{FF2B5EF4-FFF2-40B4-BE49-F238E27FC236}">
              <a16:creationId xmlns:a16="http://schemas.microsoft.com/office/drawing/2014/main" id="{B79CB898-95F9-4B7D-8FAA-3801407F815B}"/>
            </a:ext>
          </a:extLst>
        </cdr:cNvPr>
        <cdr:cNvSpPr txBox="1"/>
      </cdr:nvSpPr>
      <cdr:spPr>
        <a:xfrm xmlns:a="http://schemas.openxmlformats.org/drawingml/2006/main">
          <a:off x="6019800" y="2075567"/>
          <a:ext cx="1092261" cy="4970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a:t>38%</a:t>
          </a:r>
        </a:p>
      </cdr:txBody>
    </cdr:sp>
  </cdr:relSizeAnchor>
  <cdr:relSizeAnchor xmlns:cdr="http://schemas.openxmlformats.org/drawingml/2006/chartDrawing">
    <cdr:from>
      <cdr:x>0.8775</cdr:x>
      <cdr:y>0.60656</cdr:y>
    </cdr:from>
    <cdr:to>
      <cdr:x>0.94695</cdr:x>
      <cdr:y>0.70568</cdr:y>
    </cdr:to>
    <cdr:sp macro="" textlink="">
      <cdr:nvSpPr>
        <cdr:cNvPr id="4" name="TextBox 1">
          <a:extLst xmlns:a="http://schemas.openxmlformats.org/drawingml/2006/main">
            <a:ext uri="{FF2B5EF4-FFF2-40B4-BE49-F238E27FC236}">
              <a16:creationId xmlns:a16="http://schemas.microsoft.com/office/drawing/2014/main" id="{DF253EA6-229C-4407-81E4-1CE5B241DFC4}"/>
            </a:ext>
          </a:extLst>
        </cdr:cNvPr>
        <cdr:cNvSpPr txBox="1"/>
      </cdr:nvSpPr>
      <cdr:spPr>
        <a:xfrm xmlns:a="http://schemas.openxmlformats.org/drawingml/2006/main">
          <a:off x="9628631" y="2819400"/>
          <a:ext cx="762061" cy="4607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a:t>28</a:t>
          </a:r>
          <a:r>
            <a:rPr lang="en-US" sz="1600" b="1" dirty="0"/>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583" cy="480388"/>
          </a:xfrm>
          <a:prstGeom prst="rect">
            <a:avLst/>
          </a:prstGeom>
        </p:spPr>
        <p:txBody>
          <a:bodyPr vert="horz" lIns="96642" tIns="48322" rIns="96642" bIns="4832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2962" y="1"/>
            <a:ext cx="3170583" cy="480388"/>
          </a:xfrm>
          <a:prstGeom prst="rect">
            <a:avLst/>
          </a:prstGeom>
        </p:spPr>
        <p:txBody>
          <a:bodyPr vert="horz" lIns="96642" tIns="48322" rIns="96642" bIns="48322" rtlCol="0"/>
          <a:lstStyle>
            <a:lvl1pPr algn="r" eaLnBrk="1" fontAlgn="auto" hangingPunct="1">
              <a:spcBef>
                <a:spcPts val="0"/>
              </a:spcBef>
              <a:spcAft>
                <a:spcPts val="0"/>
              </a:spcAft>
              <a:defRPr sz="1200">
                <a:latin typeface="+mn-lt"/>
              </a:defRPr>
            </a:lvl1pPr>
          </a:lstStyle>
          <a:p>
            <a:pPr>
              <a:defRPr/>
            </a:pPr>
            <a:fld id="{67577007-076D-4AAB-A5F9-02BFD9C1F8B1}" type="datetimeFigureOut">
              <a:rPr lang="en-US"/>
              <a:pPr>
                <a:defRPr/>
              </a:pPr>
              <a:t>5/10/2022</a:t>
            </a:fld>
            <a:endParaRPr lang="en-US"/>
          </a:p>
        </p:txBody>
      </p:sp>
      <p:sp>
        <p:nvSpPr>
          <p:cNvPr id="4" name="Slide Image Placeholder 3"/>
          <p:cNvSpPr>
            <a:spLocks noGrp="1" noRot="1" noChangeAspect="1"/>
          </p:cNvSpPr>
          <p:nvPr>
            <p:ph type="sldImg" idx="2"/>
          </p:nvPr>
        </p:nvSpPr>
        <p:spPr>
          <a:xfrm>
            <a:off x="457200" y="719138"/>
            <a:ext cx="6400800" cy="3600450"/>
          </a:xfrm>
          <a:prstGeom prst="rect">
            <a:avLst/>
          </a:prstGeom>
          <a:noFill/>
          <a:ln w="12700">
            <a:solidFill>
              <a:prstClr val="black"/>
            </a:solidFill>
          </a:ln>
        </p:spPr>
        <p:txBody>
          <a:bodyPr vert="horz" lIns="96642" tIns="48322" rIns="96642" bIns="48322" rtlCol="0" anchor="ctr"/>
          <a:lstStyle/>
          <a:p>
            <a:pPr lvl="0"/>
            <a:endParaRPr lang="en-US" noProof="0"/>
          </a:p>
        </p:txBody>
      </p:sp>
      <p:sp>
        <p:nvSpPr>
          <p:cNvPr id="5" name="Notes Placeholder 4"/>
          <p:cNvSpPr>
            <a:spLocks noGrp="1"/>
          </p:cNvSpPr>
          <p:nvPr>
            <p:ph type="body" sz="quarter" idx="3"/>
          </p:nvPr>
        </p:nvSpPr>
        <p:spPr>
          <a:xfrm>
            <a:off x="732184" y="4561226"/>
            <a:ext cx="5850835" cy="4320213"/>
          </a:xfrm>
          <a:prstGeom prst="rect">
            <a:avLst/>
          </a:prstGeom>
        </p:spPr>
        <p:txBody>
          <a:bodyPr vert="horz" lIns="96642" tIns="48322" rIns="96642" bIns="4832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119173"/>
            <a:ext cx="3170583" cy="480388"/>
          </a:xfrm>
          <a:prstGeom prst="rect">
            <a:avLst/>
          </a:prstGeom>
        </p:spPr>
        <p:txBody>
          <a:bodyPr vert="horz" lIns="96642" tIns="48322" rIns="96642" bIns="48322"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wrap="square" lIns="96642" tIns="48322" rIns="96642" bIns="4832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96D76C2-58B0-4F28-B7EB-7F69110126B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INTRODUCTION: </a:t>
            </a:r>
            <a:r>
              <a:rPr lang="en-US" b="0" dirty="0"/>
              <a:t>The CIBMTR launched the cellular therapy (CT) registry in 2016 with the objective of capturing demographic, patterns of use and outcomes of recipients of cellular therapies. Similar to the hematopoietic cell transplant (HCT) outcomes database, the CT registry captures long term outcomes of recipients of these therapies and it can be used to meet regulatory requirements for 15 years of follow up, applicable to recipients of genetic modified cellular therapies. Currently, there are six chimeric antigen receptor (CAR) T-cells commercially approved for treatment of five hematologic malignancies, large B-cell lymphoma, mantle cell lymphoma, follicular lymphoma, acute lymphoblastic leukemia and multiple myeloma. </a:t>
            </a:r>
          </a:p>
          <a:p>
            <a:endParaRPr lang="en-US" b="0" dirty="0"/>
          </a:p>
          <a:p>
            <a:r>
              <a:rPr lang="en-US" b="0" dirty="0"/>
              <a:t>The CT infrastructure is being used to capture real-world data of recipients of CAR T-cells and this report provides an early look of the implementation of these therapies in the US. Data collection for CAR T-cells is voluntary and the capture of the overall activity of these therapies in the US by the CIBMTR is estimated to be 65</a:t>
            </a:r>
            <a:r>
              <a:rPr lang="en-US" b="0" dirty="0">
                <a:highlight>
                  <a:srgbClr val="FFFF00"/>
                </a:highlight>
              </a:rPr>
              <a:t>% of commercial products. </a:t>
            </a:r>
            <a:r>
              <a:rPr lang="en-US" b="0" dirty="0"/>
              <a:t>This estimate is based on reconciling the number of products delivered to centers and the subsequent reporting to the CIBMTR, using product identifiers. </a:t>
            </a:r>
          </a:p>
          <a:p>
            <a:endParaRPr lang="en-US" b="0" dirty="0"/>
          </a:p>
          <a:p>
            <a:r>
              <a:rPr lang="en-US" b="0" dirty="0"/>
              <a:t>The third edition of these Summary Slides outlines accrual numbers, indications, demographic information voluntarily reported by US centers on recipients of CAR T cells from 2016 to 2021. The majority of cases being reported are from centers utilizing commercially available CAR T cells for treatment of approved indications. Data capture for 2021 is ongoing and total numbers presented here are not final. </a:t>
            </a:r>
          </a:p>
          <a:p>
            <a:r>
              <a:rPr lang="en-US" b="0" dirty="0"/>
              <a:t>  </a:t>
            </a:r>
          </a:p>
          <a:p>
            <a:r>
              <a:rPr lang="en-US" b="0" dirty="0"/>
              <a:t>Moskop, A, Jacobs B, Pasquini MC. </a:t>
            </a:r>
            <a:r>
              <a:rPr lang="en-US" b="1" dirty="0"/>
              <a:t>Current uses of CAR T cell Therapies in the US: CIDR summary slides, 2021. </a:t>
            </a:r>
            <a:r>
              <a:rPr lang="en-US" b="0" dirty="0"/>
              <a:t> Available at: </a:t>
            </a:r>
            <a:r>
              <a:rPr lang="en-US" sz="1200" dirty="0">
                <a:solidFill>
                  <a:srgbClr val="FF0000"/>
                </a:solidFill>
                <a:highlight>
                  <a:srgbClr val="FFFF00"/>
                </a:highlight>
              </a:rPr>
              <a:t>http://www.cibmtr.org </a:t>
            </a:r>
            <a:endParaRPr lang="en-US" b="0" dirty="0"/>
          </a:p>
          <a:p>
            <a:endParaRPr lang="en-US"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1</a:t>
            </a:fld>
            <a:endParaRPr lang="en-US" altLang="en-US"/>
          </a:p>
        </p:txBody>
      </p:sp>
    </p:spTree>
    <p:extLst>
      <p:ext uri="{BB962C8B-B14F-4D97-AF65-F5344CB8AC3E}">
        <p14:creationId xmlns:p14="http://schemas.microsoft.com/office/powerpoint/2010/main" val="1581627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Slide 10: </a:t>
            </a:r>
            <a:r>
              <a:rPr lang="en-US" b="0" dirty="0"/>
              <a:t>CAR T-cell indications by year demonstrates an increase in the overall utilization of this therapy consistent with commercial approval of the products. There is a more distinctive increase among recipients with large B-cell lymphoma with over 1200 patients treated for this indication being reported in 2021. All new indications on recent approved CAR T cells are also expanding in utilization since 2020.   </a:t>
            </a:r>
            <a:endParaRPr lang="en-US" b="1" dirty="0"/>
          </a:p>
          <a:p>
            <a:endParaRPr lang="en-US"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10</a:t>
            </a:fld>
            <a:endParaRPr lang="en-US" altLang="en-US"/>
          </a:p>
        </p:txBody>
      </p:sp>
    </p:spTree>
    <p:extLst>
      <p:ext uri="{BB962C8B-B14F-4D97-AF65-F5344CB8AC3E}">
        <p14:creationId xmlns:p14="http://schemas.microsoft.com/office/powerpoint/2010/main" val="3862211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Slide 11:</a:t>
            </a:r>
            <a:r>
              <a:rPr lang="en-US" b="0" dirty="0"/>
              <a:t> The distribution of race and ethnicity of CAR T-cell recipients from 2016 to 2021 demonstrate that 79% of recipients are Caucasians and 78% are non-Hispanic or non-Latinos. Minority groups remain underrepresented among recipients of these therapies according to data reported to the CIBMTR. There is small proportion of non-US patients who received the therapy in the US but did not report race or ethnicity. </a:t>
            </a:r>
            <a:endParaRPr lang="en-US" b="1" dirty="0"/>
          </a:p>
          <a:p>
            <a:endParaRPr lang="en-US"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11</a:t>
            </a:fld>
            <a:endParaRPr lang="en-US" altLang="en-US"/>
          </a:p>
        </p:txBody>
      </p:sp>
    </p:spTree>
    <p:extLst>
      <p:ext uri="{BB962C8B-B14F-4D97-AF65-F5344CB8AC3E}">
        <p14:creationId xmlns:p14="http://schemas.microsoft.com/office/powerpoint/2010/main" val="2659612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a:solidFill>
                  <a:schemeClr val="tx1"/>
                </a:solidFill>
                <a:effectLst/>
                <a:latin typeface="+mn-lt"/>
                <a:ea typeface="+mn-ea"/>
                <a:cs typeface="+mn-cs"/>
              </a:rPr>
              <a:t>​Slide 2: </a:t>
            </a:r>
            <a:r>
              <a:rPr lang="en-US" sz="1200" b="0" i="0" kern="1200" dirty="0">
                <a:solidFill>
                  <a:schemeClr val="tx1"/>
                </a:solidFill>
                <a:effectLst/>
                <a:latin typeface="+mn-lt"/>
                <a:ea typeface="+mn-ea"/>
                <a:cs typeface="+mn-cs"/>
              </a:rPr>
              <a:t>In 2016, the National Cancer Institute awarded CIBMTR a grant to operate the Cellular Immunotherapy Data Resource (CIDR). This is part of the Cancer Moonshot℠ to accelerate cancer research, under the Immuno-Oncology Translational Network (IOTN). The Cancer Moonshot℠ helps scientists in different organizations nationwide to join and quickly develop new immune therapies to prevent or cure cancer. The CIDR collects data about the long-term safety and efficacy of these cellular therapies. In addition, it provides an infrastructure for data collection, verification, and management for cellular therapies. Congruent with CIBMTR practices, the CIDR grant enables development of data reporting strategies, management the Cellular Therapy Registry, identification of alternative approaches to capture and share data, and optimization of sharing of de-identified data with the stakeholders and the public. The goal is to facilitate observational and correlative research for the rapidly expanding field. </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2</a:t>
            </a:fld>
            <a:endParaRPr lang="en-US" altLang="en-US"/>
          </a:p>
        </p:txBody>
      </p:sp>
    </p:spTree>
    <p:extLst>
      <p:ext uri="{BB962C8B-B14F-4D97-AF65-F5344CB8AC3E}">
        <p14:creationId xmlns:p14="http://schemas.microsoft.com/office/powerpoint/2010/main" val="1549226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3: </a:t>
            </a:r>
            <a:r>
              <a:rPr lang="en-US" b="0" dirty="0"/>
              <a:t>This slide outlines the timeline and milestone for the CT registry development. As highlighted in previous Summary Slides, this program started in 2015 with the development of a CT Task Force to assess the CT landscape and to start the development of common data elements pertinent to this field. Through initial funding by the National Cancer Institute (NCI), the CT registry was launched in 2016 and the registry has collected data uninterrupted since that time. The CIBMTR, European group for Blood and Marrow Transplantation (EBMT) and the Japan Data Center for Hematopoietic Cell Transplantation (JDCHCT) worked to harmonize their forms to maximize the standardization of data collection. After the commercial approval of Tisagenlecleucel and Axicabtagene Ciloleucel, CIBMTR worked with Novartis and Kite Pharma to develop post approval safety studies (PASS) to use the CT registry as the infrastructure for the long term follow up of recipients of these therapies. Subsequent commercial approvals of </a:t>
            </a:r>
            <a:r>
              <a:rPr lang="en-US" b="0" dirty="0" err="1"/>
              <a:t>brexucatagene</a:t>
            </a:r>
            <a:r>
              <a:rPr lang="en-US" b="0" dirty="0"/>
              <a:t>-autoleucel for treatment of mantle cell lymphoma, </a:t>
            </a:r>
            <a:r>
              <a:rPr lang="en-US" b="0" dirty="0" err="1"/>
              <a:t>lisocabtagene</a:t>
            </a:r>
            <a:r>
              <a:rPr lang="en-US" b="0" dirty="0"/>
              <a:t> </a:t>
            </a:r>
            <a:r>
              <a:rPr lang="en-US" b="0" dirty="0" err="1"/>
              <a:t>maraleucel</a:t>
            </a:r>
            <a:r>
              <a:rPr lang="en-US" b="0" dirty="0"/>
              <a:t> for large B-cell lymphoma and </a:t>
            </a:r>
            <a:r>
              <a:rPr lang="en-US" b="0" dirty="0" err="1"/>
              <a:t>idecabtagene</a:t>
            </a:r>
            <a:r>
              <a:rPr lang="en-US" b="0" dirty="0"/>
              <a:t> </a:t>
            </a:r>
            <a:r>
              <a:rPr lang="en-US" b="0" dirty="0" err="1"/>
              <a:t>vecleucel</a:t>
            </a:r>
            <a:r>
              <a:rPr lang="en-US" b="0" dirty="0"/>
              <a:t> for multiple myeloma also led to the development of post approval studies for regulatory assessment of these agents in the real-world setting.  </a:t>
            </a:r>
          </a:p>
          <a:p>
            <a:endParaRPr lang="en-US" b="0" dirty="0"/>
          </a:p>
          <a:p>
            <a:r>
              <a:rPr lang="en-US" b="0" dirty="0"/>
              <a:t>In January 2020 over 2000 CAR T cell recipients were reported to the CT registry and the </a:t>
            </a:r>
            <a:r>
              <a:rPr lang="en-US" b="0" dirty="0" err="1"/>
              <a:t>Axicabtagene</a:t>
            </a:r>
            <a:r>
              <a:rPr lang="en-US" b="0" dirty="0"/>
              <a:t> </a:t>
            </a:r>
            <a:r>
              <a:rPr lang="en-US" b="0" dirty="0" err="1"/>
              <a:t>Ciloleucel</a:t>
            </a:r>
            <a:r>
              <a:rPr lang="en-US" b="0" dirty="0"/>
              <a:t> PASS completed accrual in July 2020. </a:t>
            </a:r>
          </a:p>
          <a:p>
            <a:endParaRPr lang="en-US" b="1" dirty="0"/>
          </a:p>
          <a:p>
            <a:endParaRPr lang="en-US"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3</a:t>
            </a:fld>
            <a:endParaRPr lang="en-US" altLang="en-US"/>
          </a:p>
        </p:txBody>
      </p:sp>
    </p:spTree>
    <p:extLst>
      <p:ext uri="{BB962C8B-B14F-4D97-AF65-F5344CB8AC3E}">
        <p14:creationId xmlns:p14="http://schemas.microsoft.com/office/powerpoint/2010/main" val="2125393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Slide 4: </a:t>
            </a:r>
            <a:r>
              <a:rPr lang="en-US" b="0" dirty="0"/>
              <a:t>This slide summarizes the industry-sponsored projects for all commercially approved CAR T-cell therapies in the US. There are currently 6 post approval safety studies (PASS) including Axicabtagene Ciloleucel, </a:t>
            </a:r>
            <a:r>
              <a:rPr lang="en-US" b="0" dirty="0" err="1"/>
              <a:t>Tisagenlecleucel</a:t>
            </a:r>
            <a:r>
              <a:rPr lang="en-US" b="0" dirty="0"/>
              <a:t>,  </a:t>
            </a:r>
            <a:r>
              <a:rPr lang="en-US" b="0" dirty="0" err="1"/>
              <a:t>Lisocabtagene</a:t>
            </a:r>
            <a:r>
              <a:rPr lang="en-US" b="0" dirty="0"/>
              <a:t> </a:t>
            </a:r>
            <a:r>
              <a:rPr lang="en-US" b="0" dirty="0" err="1"/>
              <a:t>maraleucel</a:t>
            </a:r>
            <a:r>
              <a:rPr lang="en-US" b="0" dirty="0"/>
              <a:t>, </a:t>
            </a:r>
            <a:r>
              <a:rPr lang="en-US" b="0" dirty="0" err="1"/>
              <a:t>Brexucatagene</a:t>
            </a:r>
            <a:r>
              <a:rPr lang="en-US" b="0" dirty="0"/>
              <a:t> </a:t>
            </a:r>
            <a:r>
              <a:rPr lang="en-US" b="0" dirty="0" err="1"/>
              <a:t>autoleucel</a:t>
            </a:r>
            <a:r>
              <a:rPr lang="en-US" b="0" dirty="0"/>
              <a:t>, </a:t>
            </a:r>
            <a:r>
              <a:rPr lang="en-US" b="0" dirty="0" err="1"/>
              <a:t>Idecabtagene</a:t>
            </a:r>
            <a:r>
              <a:rPr lang="en-US" b="0" dirty="0"/>
              <a:t> </a:t>
            </a:r>
            <a:r>
              <a:rPr lang="en-US" b="0" dirty="0" err="1"/>
              <a:t>vecleucel</a:t>
            </a:r>
            <a:r>
              <a:rPr lang="en-US" b="0" dirty="0"/>
              <a:t> and </a:t>
            </a:r>
            <a:r>
              <a:rPr lang="en-US" b="0" dirty="0" err="1"/>
              <a:t>ciltacatagene</a:t>
            </a:r>
            <a:r>
              <a:rPr lang="en-US" b="0" dirty="0"/>
              <a:t> </a:t>
            </a:r>
            <a:r>
              <a:rPr lang="en-US" b="0" dirty="0" err="1"/>
              <a:t>autoleucel</a:t>
            </a:r>
            <a:r>
              <a:rPr lang="en-US" b="0" dirty="0"/>
              <a:t>. The Axicabtagene Ciloleucel PASS completed accrual for the diffuse large B-cell lymphoma cohort in July 2020 with 1500 patients and since then it label expanded to include patients with follicular lymphoma which added 300 more patients to this study. Similarly, </a:t>
            </a:r>
            <a:r>
              <a:rPr lang="en-US" b="0" dirty="0" err="1"/>
              <a:t>Brexucabtagene</a:t>
            </a:r>
            <a:r>
              <a:rPr lang="en-US" b="0" dirty="0"/>
              <a:t> </a:t>
            </a:r>
            <a:r>
              <a:rPr lang="en-US" b="0" dirty="0" err="1"/>
              <a:t>autoleucel’s</a:t>
            </a:r>
            <a:r>
              <a:rPr lang="en-US" b="0" dirty="0"/>
              <a:t> label expanded to include treatment of adult patients with acute lymphoblastic leukemia. The accrual goal, current status and timeline of each PASS is detailed above.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1EC45E-3E5F-41C4-979C-68C30D6D41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176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5: </a:t>
            </a:r>
            <a:r>
              <a:rPr lang="en-US" b="0" dirty="0"/>
              <a:t> Annual and cumulative accrual to the CIDR of patients in 2021 reached close to 2000 patients. Total accrual is 6,343 CAR T cell recipients and 6,624 infusions. </a:t>
            </a:r>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96D76C2-58B0-4F28-B7EB-7F69110126BD}"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556184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6: </a:t>
            </a:r>
            <a:r>
              <a:rPr lang="en-US" b="0" dirty="0"/>
              <a:t> The most common indication for CAR T cells is large B-cell lymphoma, followed by acute lymphoblastic leukemia and multiple myeloma. The majority of CAR T cells captured in the CIDR are commercial with 14% of reporting non-commercial CAR T cells. There are 195 reporting centers from US, Canada and Israel.  </a:t>
            </a:r>
            <a:endParaRPr lang="en-US" b="1"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6</a:t>
            </a:fld>
            <a:endParaRPr lang="en-US" altLang="en-US"/>
          </a:p>
        </p:txBody>
      </p:sp>
    </p:spTree>
    <p:extLst>
      <p:ext uri="{BB962C8B-B14F-4D97-AF65-F5344CB8AC3E}">
        <p14:creationId xmlns:p14="http://schemas.microsoft.com/office/powerpoint/2010/main" val="122629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Slide 7: </a:t>
            </a:r>
            <a:r>
              <a:rPr lang="en-US" b="0" dirty="0"/>
              <a:t>Annual number of CAR T cell recipients by indication clearly demonstrates the expansion to new indications . There is a rapid expansion of CAR T cells being used for mantle cell lymphoma and multiple myeloma aligning with the recent approvals. </a:t>
            </a:r>
            <a:endParaRPr lang="en-US" b="1"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7</a:t>
            </a:fld>
            <a:endParaRPr lang="en-US" altLang="en-US"/>
          </a:p>
        </p:txBody>
      </p:sp>
    </p:spTree>
    <p:extLst>
      <p:ext uri="{BB962C8B-B14F-4D97-AF65-F5344CB8AC3E}">
        <p14:creationId xmlns:p14="http://schemas.microsoft.com/office/powerpoint/2010/main" val="1923562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Slide 8: </a:t>
            </a:r>
            <a:r>
              <a:rPr lang="en-US" b="0" dirty="0"/>
              <a:t>Practice patterns from 2017 to 2021 related to patient selection have evolved. Overall, the proportion of patients with a prior hematopoietic cell transplant 33%, however this proportion has been rapidly changing in the last 5 years. The proportion of patients who did not receive an HCT prior to CAR T-cell therapy is steadily increasing with 84% and 81% of patients with ALL and NHL without a prior HCT in 2021, respectively. This trend demonstrates an evolution in patient selection by overing a CAR T cell earlier in the course of the disease, leaving a transplant option for later. </a:t>
            </a:r>
            <a:endParaRPr lang="en-US"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8</a:t>
            </a:fld>
            <a:endParaRPr lang="en-US" altLang="en-US"/>
          </a:p>
        </p:txBody>
      </p:sp>
    </p:spTree>
    <p:extLst>
      <p:ext uri="{BB962C8B-B14F-4D97-AF65-F5344CB8AC3E}">
        <p14:creationId xmlns:p14="http://schemas.microsoft.com/office/powerpoint/2010/main" val="336639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Slide 9: </a:t>
            </a:r>
            <a:r>
              <a:rPr lang="en-US" b="0" dirty="0"/>
              <a:t>This slide illustrates the age distribution of CAR T-cell recipients. Among recipients of commercial CAR T-cells, 38% are 65 years or older, which is increasing with the number of approved indications that frequently in older adults such as multiple myeloma and follicular lymphoma in addition to the increased use for treatment of large cell lymphoma. The proportion of patients 65 years and older who received noncommercial CAR T-cells is 28%, likely due to a higher proportion of clinical trial participants in this group. The CAR T-cells represented in the noncommercial group include recipients of CAR T-cells under investigator-initiated studies of approved or otherwise products, or patients who receive CAR T-cells as part of expanded access protocols voluntarily reported by participating centers. Further identification of these studies is done through clinicaltrials.gov identifier number collected in the CT forms. </a:t>
            </a:r>
            <a:endParaRPr lang="en-US" b="1"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C96D76C2-58B0-4F28-B7EB-7F69110126BD}" type="slidenum">
              <a:rPr lang="en-US" altLang="en-US" smtClean="0"/>
              <a:pPr>
                <a:defRPr/>
              </a:pPr>
              <a:t>9</a:t>
            </a:fld>
            <a:endParaRPr lang="en-US" altLang="en-US"/>
          </a:p>
        </p:txBody>
      </p:sp>
    </p:spTree>
    <p:extLst>
      <p:ext uri="{BB962C8B-B14F-4D97-AF65-F5344CB8AC3E}">
        <p14:creationId xmlns:p14="http://schemas.microsoft.com/office/powerpoint/2010/main" val="40484022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RGB New PP_5_cj.jpg">
            <a:extLst>
              <a:ext uri="{FF2B5EF4-FFF2-40B4-BE49-F238E27FC236}">
                <a16:creationId xmlns:a16="http://schemas.microsoft.com/office/drawing/2014/main" id="{E14364E3-2E8A-4958-8E58-C87894954AE8}"/>
              </a:ext>
            </a:extLst>
          </p:cNvPr>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l="2280" t="3252" r="2521" b="25790"/>
          <a:stretch>
            <a:fillRect/>
          </a:stretch>
        </p:blipFill>
        <p:spPr bwMode="auto">
          <a:xfrm>
            <a:off x="0" y="0"/>
            <a:ext cx="1226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AE2D13E5-761C-4C12-8A7D-9DFE95A5DF5F}"/>
              </a:ext>
            </a:extLst>
          </p:cNvPr>
          <p:cNvSpPr txBox="1"/>
          <p:nvPr userDrawn="1"/>
        </p:nvSpPr>
        <p:spPr>
          <a:xfrm>
            <a:off x="-19051" y="5473701"/>
            <a:ext cx="12287251" cy="1114088"/>
          </a:xfrm>
          <a:prstGeom prst="rect">
            <a:avLst/>
          </a:prstGeom>
          <a:solidFill>
            <a:schemeClr val="bg1"/>
          </a:solidFill>
        </p:spPr>
        <p:txBody>
          <a:bodyPr wrap="square">
            <a:spAutoFit/>
          </a:bodyPr>
          <a:lstStyle/>
          <a:p>
            <a:pPr marL="3514725">
              <a:defRPr/>
            </a:pPr>
            <a:endParaRPr lang="en-US" sz="788" dirty="0">
              <a:solidFill>
                <a:schemeClr val="tx1">
                  <a:lumMod val="50000"/>
                  <a:lumOff val="50000"/>
                </a:schemeClr>
              </a:solidFill>
            </a:endParaRPr>
          </a:p>
          <a:p>
            <a:pPr marL="3814763">
              <a:defRPr/>
            </a:pPr>
            <a:endParaRPr lang="en-US" sz="788" dirty="0">
              <a:solidFill>
                <a:schemeClr val="tx1">
                  <a:lumMod val="50000"/>
                  <a:lumOff val="50000"/>
                </a:schemeClr>
              </a:solidFill>
            </a:endParaRPr>
          </a:p>
          <a:p>
            <a:pPr marL="3814763">
              <a:defRPr/>
            </a:pPr>
            <a:endParaRPr lang="en-US" sz="788" dirty="0">
              <a:solidFill>
                <a:schemeClr val="tx1">
                  <a:lumMod val="50000"/>
                  <a:lumOff val="50000"/>
                </a:schemeClr>
              </a:solidFill>
            </a:endParaRPr>
          </a:p>
          <a:p>
            <a:pPr marL="3729038">
              <a:defRPr/>
            </a:pPr>
            <a:endParaRPr lang="en-US" sz="788" dirty="0">
              <a:solidFill>
                <a:schemeClr val="tx1">
                  <a:lumMod val="50000"/>
                  <a:lumOff val="50000"/>
                </a:schemeClr>
              </a:solidFill>
            </a:endParaRPr>
          </a:p>
          <a:p>
            <a:pPr marL="3043238" defTabSz="735013">
              <a:tabLst>
                <a:tab pos="9950450" algn="l"/>
              </a:tabLst>
              <a:defRPr/>
            </a:pPr>
            <a:r>
              <a:rPr lang="en-US" sz="900" dirty="0">
                <a:solidFill>
                  <a:schemeClr val="tx1">
                    <a:lumMod val="50000"/>
                    <a:lumOff val="50000"/>
                  </a:schemeClr>
                </a:solidFill>
              </a:rPr>
              <a:t>The CIBMTR</a:t>
            </a:r>
            <a:r>
              <a:rPr lang="en-US" sz="900" baseline="30000" dirty="0">
                <a:solidFill>
                  <a:schemeClr val="tx1">
                    <a:lumMod val="50000"/>
                    <a:lumOff val="50000"/>
                  </a:schemeClr>
                </a:solidFill>
              </a:rPr>
              <a:t>®</a:t>
            </a:r>
            <a:r>
              <a:rPr lang="en-US" sz="900" dirty="0">
                <a:solidFill>
                  <a:schemeClr val="tx1">
                    <a:lumMod val="50000"/>
                    <a:lumOff val="50000"/>
                  </a:schemeClr>
                </a:solidFill>
              </a:rPr>
              <a:t> (Center for International Blood and Marrow Transplant Research</a:t>
            </a:r>
            <a:r>
              <a:rPr lang="en-US" sz="900" baseline="30000" dirty="0">
                <a:solidFill>
                  <a:schemeClr val="tx1">
                    <a:lumMod val="50000"/>
                    <a:lumOff val="50000"/>
                  </a:schemeClr>
                </a:solidFill>
              </a:rPr>
              <a:t>®</a:t>
            </a:r>
            <a:r>
              <a:rPr lang="en-US" sz="900" dirty="0">
                <a:solidFill>
                  <a:schemeClr val="tx1">
                    <a:lumMod val="50000"/>
                    <a:lumOff val="50000"/>
                  </a:schemeClr>
                </a:solidFill>
              </a:rPr>
              <a:t>) </a:t>
            </a:r>
          </a:p>
          <a:p>
            <a:pPr marL="3043238" defTabSz="735013">
              <a:tabLst>
                <a:tab pos="9950450" algn="l"/>
              </a:tabLst>
              <a:defRPr/>
            </a:pPr>
            <a:r>
              <a:rPr lang="en-US" sz="900" dirty="0">
                <a:solidFill>
                  <a:schemeClr val="tx1">
                    <a:lumMod val="50000"/>
                    <a:lumOff val="50000"/>
                  </a:schemeClr>
                </a:solidFill>
              </a:rPr>
              <a:t>is a research collaboration between the National Marrow Donor Program</a:t>
            </a:r>
            <a:r>
              <a:rPr lang="en-US" sz="900" baseline="30000" dirty="0">
                <a:solidFill>
                  <a:schemeClr val="tx1">
                    <a:lumMod val="50000"/>
                    <a:lumOff val="50000"/>
                  </a:schemeClr>
                </a:solidFill>
              </a:rPr>
              <a:t>®</a:t>
            </a:r>
            <a:r>
              <a:rPr lang="en-US" sz="900" dirty="0">
                <a:solidFill>
                  <a:schemeClr val="tx1">
                    <a:lumMod val="50000"/>
                    <a:lumOff val="50000"/>
                  </a:schemeClr>
                </a:solidFill>
              </a:rPr>
              <a:t> (NMDP)/</a:t>
            </a:r>
          </a:p>
          <a:p>
            <a:pPr marL="3043238" defTabSz="735013">
              <a:tabLst>
                <a:tab pos="9950450" algn="l"/>
              </a:tabLst>
              <a:defRPr/>
            </a:pPr>
            <a:r>
              <a:rPr lang="en-US" sz="900" dirty="0">
                <a:solidFill>
                  <a:schemeClr val="tx1">
                    <a:lumMod val="50000"/>
                    <a:lumOff val="50000"/>
                  </a:schemeClr>
                </a:solidFill>
              </a:rPr>
              <a:t>Be The Match</a:t>
            </a:r>
            <a:r>
              <a:rPr lang="en-US" sz="900" baseline="30000" dirty="0">
                <a:solidFill>
                  <a:schemeClr val="tx1">
                    <a:lumMod val="50000"/>
                    <a:lumOff val="50000"/>
                  </a:schemeClr>
                </a:solidFill>
              </a:rPr>
              <a:t>®</a:t>
            </a:r>
            <a:r>
              <a:rPr lang="en-US" sz="900" dirty="0">
                <a:solidFill>
                  <a:schemeClr val="tx1">
                    <a:lumMod val="50000"/>
                    <a:lumOff val="50000"/>
                  </a:schemeClr>
                </a:solidFill>
              </a:rPr>
              <a:t> and the Medical College of Wisconsin (MCW).</a:t>
            </a:r>
          </a:p>
          <a:p>
            <a:pPr marL="3514725">
              <a:defRPr/>
            </a:pPr>
            <a:endParaRPr lang="en-US" sz="788" dirty="0">
              <a:solidFill>
                <a:schemeClr val="tx1">
                  <a:lumMod val="50000"/>
                  <a:lumOff val="50000"/>
                </a:schemeClr>
              </a:solidFill>
            </a:endParaRPr>
          </a:p>
        </p:txBody>
      </p:sp>
      <p:pic>
        <p:nvPicPr>
          <p:cNvPr id="6" name="Picture 8">
            <a:extLst>
              <a:ext uri="{FF2B5EF4-FFF2-40B4-BE49-F238E27FC236}">
                <a16:creationId xmlns:a16="http://schemas.microsoft.com/office/drawing/2014/main" id="{5204E88D-B7E0-43E1-8E72-D82932DC637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5657" y="5842862"/>
            <a:ext cx="2565943" cy="665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812800" y="1981204"/>
            <a:ext cx="10464800" cy="1219199"/>
          </a:xfrm>
        </p:spPr>
        <p:txBody>
          <a:bodyPr>
            <a:normAutofit/>
          </a:bodyPr>
          <a:lstStyle>
            <a:lvl1pPr algn="l">
              <a:defRPr sz="6000" b="0" cap="none" baseline="0">
                <a:solidFill>
                  <a:schemeClr val="bg1"/>
                </a:solidFill>
                <a:effectLst>
                  <a:outerShdw blurRad="38100" dist="38100" dir="2700000" algn="tl">
                    <a:srgbClr val="000000">
                      <a:alpha val="43137"/>
                    </a:srgbClr>
                  </a:outerShdw>
                </a:effectLst>
                <a:latin typeface="+mj-lt"/>
              </a:defRPr>
            </a:lvl1pPr>
          </a:lstStyle>
          <a:p>
            <a:r>
              <a:rPr lang="en-US" dirty="0"/>
              <a:t>Click to edit Master title style</a:t>
            </a:r>
          </a:p>
        </p:txBody>
      </p:sp>
      <p:sp>
        <p:nvSpPr>
          <p:cNvPr id="3" name="Subtitle 2"/>
          <p:cNvSpPr>
            <a:spLocks noGrp="1"/>
          </p:cNvSpPr>
          <p:nvPr>
            <p:ph type="subTitle" idx="1"/>
          </p:nvPr>
        </p:nvSpPr>
        <p:spPr>
          <a:xfrm>
            <a:off x="812800" y="3200400"/>
            <a:ext cx="9956800" cy="990600"/>
          </a:xfrm>
        </p:spPr>
        <p:txBody>
          <a:bodyPr/>
          <a:lstStyle>
            <a:lvl1pPr marL="0" indent="0" algn="l">
              <a:buNone/>
              <a:defRPr sz="2800">
                <a:solidFill>
                  <a:schemeClr val="bg1"/>
                </a:solidFill>
                <a:effectLst>
                  <a:outerShdw blurRad="38100" dist="38100" dir="2700000" algn="tl">
                    <a:srgbClr val="000000">
                      <a:alpha val="43137"/>
                    </a:srgbClr>
                  </a:outerShdw>
                </a:effectLst>
                <a:latin typeface="+mn-lt"/>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pic>
        <p:nvPicPr>
          <p:cNvPr id="13" name="Picture 12">
            <a:extLst>
              <a:ext uri="{FF2B5EF4-FFF2-40B4-BE49-F238E27FC236}">
                <a16:creationId xmlns:a16="http://schemas.microsoft.com/office/drawing/2014/main" id="{EF09D195-97AE-48A8-9CB8-2E31620B25E3}"/>
              </a:ext>
            </a:extLst>
          </p:cNvPr>
          <p:cNvPicPr>
            <a:picLocks noChangeAspect="1"/>
          </p:cNvPicPr>
          <p:nvPr userDrawn="1"/>
        </p:nvPicPr>
        <p:blipFill>
          <a:blip r:embed="rId4"/>
          <a:stretch>
            <a:fillRect/>
          </a:stretch>
        </p:blipFill>
        <p:spPr>
          <a:xfrm>
            <a:off x="9091759" y="5546189"/>
            <a:ext cx="3167401" cy="1069221"/>
          </a:xfrm>
          <a:prstGeom prst="rect">
            <a:avLst/>
          </a:prstGeom>
        </p:spPr>
      </p:pic>
    </p:spTree>
    <p:extLst>
      <p:ext uri="{BB962C8B-B14F-4D97-AF65-F5344CB8AC3E}">
        <p14:creationId xmlns:p14="http://schemas.microsoft.com/office/powerpoint/2010/main" val="1978465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ntent No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2"/>
          <p:cNvSpPr>
            <a:spLocks noGrp="1"/>
          </p:cNvSpPr>
          <p:nvPr>
            <p:ph idx="1"/>
          </p:nvPr>
        </p:nvSpPr>
        <p:spPr>
          <a:xfrm>
            <a:off x="609600" y="1371601"/>
            <a:ext cx="10972800" cy="464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699FD3B4-28FD-4643-A047-7684EC3983D8}" type="slidenum">
              <a:rPr lang="en-US" altLang="en-US"/>
              <a:pPr/>
              <a:t>‹#›</a:t>
            </a:fld>
            <a:endParaRPr lang="en-US" altLang="en-US"/>
          </a:p>
        </p:txBody>
      </p:sp>
    </p:spTree>
    <p:extLst>
      <p:ext uri="{BB962C8B-B14F-4D97-AF65-F5344CB8AC3E}">
        <p14:creationId xmlns:p14="http://schemas.microsoft.com/office/powerpoint/2010/main" val="387936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D078E1F5-0BA8-4284-83DB-5F1EC38EA985}"/>
              </a:ext>
            </a:extLst>
          </p:cNvPr>
          <p:cNvCxnSpPr/>
          <p:nvPr userDrawn="1"/>
        </p:nvCxnSpPr>
        <p:spPr>
          <a:xfrm>
            <a:off x="609600" y="1295400"/>
            <a:ext cx="115824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152400"/>
            <a:ext cx="10972800" cy="1143000"/>
          </a:xfrm>
        </p:spPr>
        <p:txBody>
          <a:bodyPr/>
          <a:lstStyle>
            <a:lvl1pPr>
              <a:defRPr sz="4400">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609600" y="1371601"/>
            <a:ext cx="10972800" cy="4648200"/>
          </a:xfrm>
        </p:spPr>
        <p:txBody>
          <a:bodyPr/>
          <a:lstStyle>
            <a:lvl1pPr>
              <a:defRPr sz="4000">
                <a:solidFill>
                  <a:srgbClr val="000000"/>
                </a:solidFill>
              </a:defRPr>
            </a:lvl1pPr>
            <a:lvl2pPr>
              <a:defRPr sz="3600">
                <a:solidFill>
                  <a:srgbClr val="000000"/>
                </a:solidFill>
              </a:defRPr>
            </a:lvl2pPr>
            <a:lvl3pPr>
              <a:defRPr sz="3600">
                <a:solidFill>
                  <a:srgbClr val="000000"/>
                </a:solidFill>
              </a:defRPr>
            </a:lvl3pPr>
            <a:lvl4pPr>
              <a:defRPr sz="2800">
                <a:solidFill>
                  <a:srgbClr val="000000"/>
                </a:solidFill>
              </a:defRPr>
            </a:lvl4pPr>
            <a:lvl5pPr>
              <a:defRPr sz="2800">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57CB08B9-D112-44F1-9B5F-E7E3DEA102DE}"/>
              </a:ext>
            </a:extLst>
          </p:cNvPr>
          <p:cNvSpPr>
            <a:spLocks noGrp="1"/>
          </p:cNvSpPr>
          <p:nvPr>
            <p:ph type="ftr" sz="quarter" idx="10"/>
          </p:nvPr>
        </p:nvSpPr>
        <p:spPr/>
        <p:txBody>
          <a:bodyPr/>
          <a:lstStyle>
            <a:lvl1pPr>
              <a:defRPr sz="1500" baseline="0">
                <a:solidFill>
                  <a:srgbClr val="000000"/>
                </a:solidFill>
              </a:defRPr>
            </a:lvl1pPr>
          </a:lstStyle>
          <a:p>
            <a:pPr>
              <a:defRPr/>
            </a:pPr>
            <a:endParaRPr lang="en-US"/>
          </a:p>
        </p:txBody>
      </p:sp>
      <p:sp>
        <p:nvSpPr>
          <p:cNvPr id="6" name="Slide Number Placeholder 5">
            <a:extLst>
              <a:ext uri="{FF2B5EF4-FFF2-40B4-BE49-F238E27FC236}">
                <a16:creationId xmlns:a16="http://schemas.microsoft.com/office/drawing/2014/main" id="{9F0961AF-121D-4AEB-B6A6-DD091730CD0D}"/>
              </a:ext>
            </a:extLst>
          </p:cNvPr>
          <p:cNvSpPr>
            <a:spLocks noGrp="1"/>
          </p:cNvSpPr>
          <p:nvPr>
            <p:ph type="sldNum" sz="quarter" idx="11"/>
          </p:nvPr>
        </p:nvSpPr>
        <p:spPr/>
        <p:txBody>
          <a:bodyPr/>
          <a:lstStyle>
            <a:lvl1pPr>
              <a:defRPr baseline="0">
                <a:solidFill>
                  <a:srgbClr val="000000"/>
                </a:solidFill>
              </a:defRPr>
            </a:lvl1pPr>
          </a:lstStyle>
          <a:p>
            <a:pPr>
              <a:defRPr/>
            </a:pPr>
            <a:fld id="{9F8623AF-65DB-466E-B5D1-B6C0738743F2}" type="slidenum">
              <a:rPr lang="en-US" altLang="en-US"/>
              <a:pPr>
                <a:defRPr/>
              </a:pPr>
              <a:t>‹#›</a:t>
            </a:fld>
            <a:endParaRPr lang="en-US" altLang="en-US" dirty="0"/>
          </a:p>
        </p:txBody>
      </p:sp>
      <p:pic>
        <p:nvPicPr>
          <p:cNvPr id="7" name="Picture 6">
            <a:extLst>
              <a:ext uri="{FF2B5EF4-FFF2-40B4-BE49-F238E27FC236}">
                <a16:creationId xmlns:a16="http://schemas.microsoft.com/office/drawing/2014/main" id="{5105E454-655B-4B79-A8C2-92BB0896324D}"/>
              </a:ext>
            </a:extLst>
          </p:cNvPr>
          <p:cNvPicPr>
            <a:picLocks noChangeAspect="1"/>
          </p:cNvPicPr>
          <p:nvPr userDrawn="1"/>
        </p:nvPicPr>
        <p:blipFill>
          <a:blip r:embed="rId2"/>
          <a:stretch>
            <a:fillRect/>
          </a:stretch>
        </p:blipFill>
        <p:spPr>
          <a:xfrm>
            <a:off x="9611239" y="348009"/>
            <a:ext cx="2580761" cy="871189"/>
          </a:xfrm>
          <a:prstGeom prst="rect">
            <a:avLst/>
          </a:prstGeom>
        </p:spPr>
      </p:pic>
    </p:spTree>
    <p:extLst>
      <p:ext uri="{BB962C8B-B14F-4D97-AF65-F5344CB8AC3E}">
        <p14:creationId xmlns:p14="http://schemas.microsoft.com/office/powerpoint/2010/main" val="3311182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No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2"/>
          <p:cNvSpPr>
            <a:spLocks noGrp="1"/>
          </p:cNvSpPr>
          <p:nvPr>
            <p:ph idx="1"/>
          </p:nvPr>
        </p:nvSpPr>
        <p:spPr>
          <a:xfrm>
            <a:off x="609600" y="1371601"/>
            <a:ext cx="10972800" cy="464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a:extLst>
              <a:ext uri="{FF2B5EF4-FFF2-40B4-BE49-F238E27FC236}">
                <a16:creationId xmlns:a16="http://schemas.microsoft.com/office/drawing/2014/main" id="{11BAE04A-C68B-4D56-BC78-36716D38D762}"/>
              </a:ext>
            </a:extLst>
          </p:cNvPr>
          <p:cNvSpPr>
            <a:spLocks noGrp="1"/>
          </p:cNvSpPr>
          <p:nvPr>
            <p:ph type="ftr" sz="quarter" idx="10"/>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A02B642-AEBD-44F0-B59E-F3C77983B74C}"/>
              </a:ext>
            </a:extLst>
          </p:cNvPr>
          <p:cNvSpPr>
            <a:spLocks noGrp="1"/>
          </p:cNvSpPr>
          <p:nvPr>
            <p:ph type="sldNum" sz="quarter" idx="11"/>
          </p:nvPr>
        </p:nvSpPr>
        <p:spPr/>
        <p:txBody>
          <a:bodyPr/>
          <a:lstStyle>
            <a:lvl1pPr>
              <a:defRPr/>
            </a:lvl1pPr>
          </a:lstStyle>
          <a:p>
            <a:pPr>
              <a:defRPr/>
            </a:pPr>
            <a:fld id="{969855D4-B6CD-4061-AED1-CCA5EE861B3E}" type="slidenum">
              <a:rPr lang="en-US" altLang="en-US"/>
              <a:pPr>
                <a:defRPr/>
              </a:pPr>
              <a:t>‹#›</a:t>
            </a:fld>
            <a:endParaRPr lang="en-US" altLang="en-US" dirty="0"/>
          </a:p>
        </p:txBody>
      </p:sp>
    </p:spTree>
    <p:extLst>
      <p:ext uri="{BB962C8B-B14F-4D97-AF65-F5344CB8AC3E}">
        <p14:creationId xmlns:p14="http://schemas.microsoft.com/office/powerpoint/2010/main" val="3359457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8646795-7399-4F17-A054-FAA2A4B8030B}"/>
              </a:ext>
            </a:extLst>
          </p:cNvPr>
          <p:cNvCxnSpPr/>
          <p:nvPr userDrawn="1"/>
        </p:nvCxnSpPr>
        <p:spPr>
          <a:xfrm>
            <a:off x="609600" y="1295400"/>
            <a:ext cx="115824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609600" y="1371600"/>
            <a:ext cx="5384800" cy="4648201"/>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371600"/>
            <a:ext cx="5384800" cy="4648201"/>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p:cNvSpPr>
            <a:spLocks noGrp="1"/>
          </p:cNvSpPr>
          <p:nvPr>
            <p:ph type="title"/>
          </p:nvPr>
        </p:nvSpPr>
        <p:spPr>
          <a:xfrm>
            <a:off x="609600" y="152400"/>
            <a:ext cx="10972800" cy="1143000"/>
          </a:xfrm>
        </p:spPr>
        <p:txBody>
          <a:bodyPr/>
          <a:lstStyle/>
          <a:p>
            <a:r>
              <a:rPr lang="en-US" dirty="0"/>
              <a:t>Click to edit Master title style</a:t>
            </a:r>
          </a:p>
        </p:txBody>
      </p:sp>
      <p:sp>
        <p:nvSpPr>
          <p:cNvPr id="6" name="Footer Placeholder 5">
            <a:extLst>
              <a:ext uri="{FF2B5EF4-FFF2-40B4-BE49-F238E27FC236}">
                <a16:creationId xmlns:a16="http://schemas.microsoft.com/office/drawing/2014/main" id="{145BBEF9-763D-4163-ACBE-04EBA3719E85}"/>
              </a:ext>
            </a:extLst>
          </p:cNvPr>
          <p:cNvSpPr>
            <a:spLocks noGrp="1"/>
          </p:cNvSpPr>
          <p:nvPr>
            <p:ph type="ftr" sz="quarter" idx="10"/>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28872339-50DD-460D-B758-173B5FB75283}"/>
              </a:ext>
            </a:extLst>
          </p:cNvPr>
          <p:cNvSpPr>
            <a:spLocks noGrp="1"/>
          </p:cNvSpPr>
          <p:nvPr>
            <p:ph type="sldNum" sz="quarter" idx="11"/>
          </p:nvPr>
        </p:nvSpPr>
        <p:spPr/>
        <p:txBody>
          <a:bodyPr/>
          <a:lstStyle>
            <a:lvl1pPr>
              <a:defRPr/>
            </a:lvl1pPr>
          </a:lstStyle>
          <a:p>
            <a:pPr>
              <a:defRPr/>
            </a:pPr>
            <a:fld id="{D1664F0E-52F2-4675-9B8A-2348D14DC94B}" type="slidenum">
              <a:rPr lang="en-US" altLang="en-US"/>
              <a:pPr>
                <a:defRPr/>
              </a:pPr>
              <a:t>‹#›</a:t>
            </a:fld>
            <a:endParaRPr lang="en-US" altLang="en-US" dirty="0"/>
          </a:p>
        </p:txBody>
      </p:sp>
    </p:spTree>
    <p:extLst>
      <p:ext uri="{BB962C8B-B14F-4D97-AF65-F5344CB8AC3E}">
        <p14:creationId xmlns:p14="http://schemas.microsoft.com/office/powerpoint/2010/main" val="2818741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7919EF6-3B53-453A-A223-22E13012948C}"/>
              </a:ext>
            </a:extLst>
          </p:cNvPr>
          <p:cNvCxnSpPr/>
          <p:nvPr userDrawn="1"/>
        </p:nvCxnSpPr>
        <p:spPr>
          <a:xfrm>
            <a:off x="609600" y="1295400"/>
            <a:ext cx="115824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609600" y="1371600"/>
            <a:ext cx="5386917" cy="803275"/>
          </a:xfrm>
        </p:spPr>
        <p:txBody>
          <a:bodyPr anchor="b">
            <a:noAutofit/>
          </a:bodyPr>
          <a:lstStyle>
            <a:lvl1pPr marL="0" indent="0">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371600"/>
            <a:ext cx="5389033" cy="803275"/>
          </a:xfrm>
        </p:spPr>
        <p:txBody>
          <a:bodyPr anchor="b">
            <a:noAutofit/>
          </a:bodyPr>
          <a:lstStyle>
            <a:lvl1pPr marL="0" indent="0">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p:cNvSpPr>
            <a:spLocks noGrp="1"/>
          </p:cNvSpPr>
          <p:nvPr>
            <p:ph type="title"/>
          </p:nvPr>
        </p:nvSpPr>
        <p:spPr>
          <a:xfrm>
            <a:off x="609600" y="152400"/>
            <a:ext cx="10972800" cy="1143000"/>
          </a:xfrm>
        </p:spPr>
        <p:txBody>
          <a:bodyPr/>
          <a:lstStyle/>
          <a:p>
            <a:r>
              <a:rPr lang="en-US" dirty="0"/>
              <a:t>Click to edit Master title style</a:t>
            </a:r>
          </a:p>
        </p:txBody>
      </p:sp>
      <p:sp>
        <p:nvSpPr>
          <p:cNvPr id="8" name="Footer Placeholder 7">
            <a:extLst>
              <a:ext uri="{FF2B5EF4-FFF2-40B4-BE49-F238E27FC236}">
                <a16:creationId xmlns:a16="http://schemas.microsoft.com/office/drawing/2014/main" id="{BE5A4DA7-ADDB-44D4-8FAB-7D593EE0F710}"/>
              </a:ext>
            </a:extLst>
          </p:cNvPr>
          <p:cNvSpPr>
            <a:spLocks noGrp="1"/>
          </p:cNvSpPr>
          <p:nvPr>
            <p:ph type="ftr" sz="quarter" idx="10"/>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D8F93652-C71D-4759-9C18-7EA59BEF60AE}"/>
              </a:ext>
            </a:extLst>
          </p:cNvPr>
          <p:cNvSpPr>
            <a:spLocks noGrp="1"/>
          </p:cNvSpPr>
          <p:nvPr>
            <p:ph type="sldNum" sz="quarter" idx="11"/>
          </p:nvPr>
        </p:nvSpPr>
        <p:spPr/>
        <p:txBody>
          <a:bodyPr/>
          <a:lstStyle>
            <a:lvl1pPr>
              <a:defRPr/>
            </a:lvl1pPr>
          </a:lstStyle>
          <a:p>
            <a:pPr>
              <a:defRPr/>
            </a:pPr>
            <a:fld id="{4B8B65A3-89D0-489D-9FAE-B83C90D9E641}" type="slidenum">
              <a:rPr lang="en-US" altLang="en-US"/>
              <a:pPr>
                <a:defRPr/>
              </a:pPr>
              <a:t>‹#›</a:t>
            </a:fld>
            <a:endParaRPr lang="en-US" altLang="en-US" dirty="0"/>
          </a:p>
        </p:txBody>
      </p:sp>
    </p:spTree>
    <p:extLst>
      <p:ext uri="{BB962C8B-B14F-4D97-AF65-F5344CB8AC3E}">
        <p14:creationId xmlns:p14="http://schemas.microsoft.com/office/powerpoint/2010/main" val="1441493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302CAC0C-E47A-4F93-BDBB-22803A2F7854}"/>
              </a:ext>
            </a:extLst>
          </p:cNvPr>
          <p:cNvCxnSpPr/>
          <p:nvPr userDrawn="1"/>
        </p:nvCxnSpPr>
        <p:spPr>
          <a:xfrm>
            <a:off x="609600" y="1295400"/>
            <a:ext cx="115824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sz="4400">
                <a:solidFill>
                  <a:schemeClr val="accent1"/>
                </a:solidFill>
              </a:defRPr>
            </a:lvl1pPr>
          </a:lstStyle>
          <a:p>
            <a:r>
              <a:rPr lang="en-US" dirty="0"/>
              <a:t>Click to edit Master title style</a:t>
            </a:r>
          </a:p>
        </p:txBody>
      </p:sp>
      <p:sp>
        <p:nvSpPr>
          <p:cNvPr id="4" name="Footer Placeholder 3">
            <a:extLst>
              <a:ext uri="{FF2B5EF4-FFF2-40B4-BE49-F238E27FC236}">
                <a16:creationId xmlns:a16="http://schemas.microsoft.com/office/drawing/2014/main" id="{B70E23B5-8BD1-4EF5-86C7-3DD83FB5D007}"/>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4DFD7D9-65FB-4C9D-AE49-26BB1197261F}"/>
              </a:ext>
            </a:extLst>
          </p:cNvPr>
          <p:cNvSpPr>
            <a:spLocks noGrp="1"/>
          </p:cNvSpPr>
          <p:nvPr>
            <p:ph type="sldNum" sz="quarter" idx="11"/>
          </p:nvPr>
        </p:nvSpPr>
        <p:spPr/>
        <p:txBody>
          <a:bodyPr/>
          <a:lstStyle>
            <a:lvl1pPr>
              <a:defRPr/>
            </a:lvl1pPr>
          </a:lstStyle>
          <a:p>
            <a:pPr>
              <a:defRPr/>
            </a:pPr>
            <a:fld id="{665567F8-9916-4882-9D2D-C1F0AABF9293}" type="slidenum">
              <a:rPr lang="en-US" altLang="en-US"/>
              <a:pPr>
                <a:defRPr/>
              </a:pPr>
              <a:t>‹#›</a:t>
            </a:fld>
            <a:endParaRPr lang="en-US" altLang="en-US" dirty="0"/>
          </a:p>
        </p:txBody>
      </p:sp>
      <p:pic>
        <p:nvPicPr>
          <p:cNvPr id="6" name="Picture 5">
            <a:extLst>
              <a:ext uri="{FF2B5EF4-FFF2-40B4-BE49-F238E27FC236}">
                <a16:creationId xmlns:a16="http://schemas.microsoft.com/office/drawing/2014/main" id="{931A7CC2-BC83-4845-B798-F8922DB3DB67}"/>
              </a:ext>
            </a:extLst>
          </p:cNvPr>
          <p:cNvPicPr>
            <a:picLocks noChangeAspect="1"/>
          </p:cNvPicPr>
          <p:nvPr userDrawn="1"/>
        </p:nvPicPr>
        <p:blipFill>
          <a:blip r:embed="rId2"/>
          <a:stretch>
            <a:fillRect/>
          </a:stretch>
        </p:blipFill>
        <p:spPr>
          <a:xfrm>
            <a:off x="9611239" y="348009"/>
            <a:ext cx="2580761" cy="871189"/>
          </a:xfrm>
          <a:prstGeom prst="rect">
            <a:avLst/>
          </a:prstGeom>
        </p:spPr>
      </p:pic>
    </p:spTree>
    <p:extLst>
      <p:ext uri="{BB962C8B-B14F-4D97-AF65-F5344CB8AC3E}">
        <p14:creationId xmlns:p14="http://schemas.microsoft.com/office/powerpoint/2010/main" val="3362148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CB071037-23E8-420F-B3E6-1DA2A98C7248}"/>
              </a:ext>
            </a:extLst>
          </p:cNvPr>
          <p:cNvSpPr>
            <a:spLocks noGrp="1"/>
          </p:cNvSpPr>
          <p:nvPr>
            <p:ph type="ftr" sz="quarter" idx="10"/>
          </p:nvPr>
        </p:nvSpPr>
        <p:spPr/>
        <p:txBody>
          <a:bodyPr/>
          <a:lstStyle>
            <a:lvl1pPr>
              <a:defRPr/>
            </a:lvl1pPr>
          </a:lstStyle>
          <a:p>
            <a:pPr>
              <a:defRPr/>
            </a:pPr>
            <a:endParaRPr lang="en-US"/>
          </a:p>
        </p:txBody>
      </p:sp>
      <p:sp>
        <p:nvSpPr>
          <p:cNvPr id="3" name="Slide Number Placeholder 5">
            <a:extLst>
              <a:ext uri="{FF2B5EF4-FFF2-40B4-BE49-F238E27FC236}">
                <a16:creationId xmlns:a16="http://schemas.microsoft.com/office/drawing/2014/main" id="{0D34605C-F9C0-481B-9E0A-046AD78C6576}"/>
              </a:ext>
            </a:extLst>
          </p:cNvPr>
          <p:cNvSpPr>
            <a:spLocks noGrp="1"/>
          </p:cNvSpPr>
          <p:nvPr>
            <p:ph type="sldNum" sz="quarter" idx="11"/>
          </p:nvPr>
        </p:nvSpPr>
        <p:spPr/>
        <p:txBody>
          <a:bodyPr/>
          <a:lstStyle>
            <a:lvl1pPr>
              <a:defRPr/>
            </a:lvl1pPr>
          </a:lstStyle>
          <a:p>
            <a:pPr>
              <a:defRPr/>
            </a:pPr>
            <a:fld id="{E355C668-2982-4459-BA5E-5CBF1A4FF025}" type="slidenum">
              <a:rPr lang="en-US" altLang="en-US"/>
              <a:pPr>
                <a:defRPr/>
              </a:pPr>
              <a:t>‹#›</a:t>
            </a:fld>
            <a:endParaRPr lang="en-US" altLang="en-US" dirty="0"/>
          </a:p>
        </p:txBody>
      </p:sp>
      <p:pic>
        <p:nvPicPr>
          <p:cNvPr id="4" name="Picture 3">
            <a:extLst>
              <a:ext uri="{FF2B5EF4-FFF2-40B4-BE49-F238E27FC236}">
                <a16:creationId xmlns:a16="http://schemas.microsoft.com/office/drawing/2014/main" id="{C57FB4FF-729C-4645-8599-FCB3C59AEC0B}"/>
              </a:ext>
            </a:extLst>
          </p:cNvPr>
          <p:cNvPicPr>
            <a:picLocks noChangeAspect="1"/>
          </p:cNvPicPr>
          <p:nvPr userDrawn="1"/>
        </p:nvPicPr>
        <p:blipFill>
          <a:blip r:embed="rId2"/>
          <a:stretch>
            <a:fillRect/>
          </a:stretch>
        </p:blipFill>
        <p:spPr>
          <a:xfrm>
            <a:off x="9611239" y="348009"/>
            <a:ext cx="2580761" cy="871189"/>
          </a:xfrm>
          <a:prstGeom prst="rect">
            <a:avLst/>
          </a:prstGeom>
        </p:spPr>
      </p:pic>
    </p:spTree>
    <p:extLst>
      <p:ext uri="{BB962C8B-B14F-4D97-AF65-F5344CB8AC3E}">
        <p14:creationId xmlns:p14="http://schemas.microsoft.com/office/powerpoint/2010/main" val="119905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Footer Placeholder 4">
            <a:extLst>
              <a:ext uri="{FF2B5EF4-FFF2-40B4-BE49-F238E27FC236}">
                <a16:creationId xmlns:a16="http://schemas.microsoft.com/office/drawing/2014/main" id="{B185C572-8BB2-4056-A61E-C69BD5B30982}"/>
              </a:ext>
            </a:extLst>
          </p:cNvPr>
          <p:cNvSpPr>
            <a:spLocks noGrp="1"/>
          </p:cNvSpPr>
          <p:nvPr>
            <p:ph type="ftr" sz="quarter" idx="10"/>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B89708F-1803-4B3E-8584-86D44FD79D9D}"/>
              </a:ext>
            </a:extLst>
          </p:cNvPr>
          <p:cNvSpPr>
            <a:spLocks noGrp="1"/>
          </p:cNvSpPr>
          <p:nvPr>
            <p:ph type="sldNum" sz="quarter" idx="11"/>
          </p:nvPr>
        </p:nvSpPr>
        <p:spPr/>
        <p:txBody>
          <a:bodyPr/>
          <a:lstStyle>
            <a:lvl1pPr>
              <a:defRPr/>
            </a:lvl1pPr>
          </a:lstStyle>
          <a:p>
            <a:pPr>
              <a:defRPr/>
            </a:pPr>
            <a:fld id="{97577A03-75E5-4B26-83C2-D9EB805B76F6}" type="slidenum">
              <a:rPr lang="en-US" altLang="en-US"/>
              <a:pPr>
                <a:defRPr/>
              </a:pPr>
              <a:t>‹#›</a:t>
            </a:fld>
            <a:endParaRPr lang="en-US" altLang="en-US" dirty="0"/>
          </a:p>
        </p:txBody>
      </p:sp>
    </p:spTree>
    <p:extLst>
      <p:ext uri="{BB962C8B-B14F-4D97-AF65-F5344CB8AC3E}">
        <p14:creationId xmlns:p14="http://schemas.microsoft.com/office/powerpoint/2010/main" val="1665298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Footer Placeholder 4">
            <a:extLst>
              <a:ext uri="{FF2B5EF4-FFF2-40B4-BE49-F238E27FC236}">
                <a16:creationId xmlns:a16="http://schemas.microsoft.com/office/drawing/2014/main" id="{77321FD7-505C-49A1-BA14-1A44664B1ABF}"/>
              </a:ext>
            </a:extLst>
          </p:cNvPr>
          <p:cNvSpPr>
            <a:spLocks noGrp="1"/>
          </p:cNvSpPr>
          <p:nvPr>
            <p:ph type="ftr" sz="quarter" idx="10"/>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BF3B8CB-E4AD-40CD-8672-85492AF10648}"/>
              </a:ext>
            </a:extLst>
          </p:cNvPr>
          <p:cNvSpPr>
            <a:spLocks noGrp="1"/>
          </p:cNvSpPr>
          <p:nvPr>
            <p:ph type="sldNum" sz="quarter" idx="11"/>
          </p:nvPr>
        </p:nvSpPr>
        <p:spPr/>
        <p:txBody>
          <a:bodyPr/>
          <a:lstStyle>
            <a:lvl1pPr>
              <a:defRPr/>
            </a:lvl1pPr>
          </a:lstStyle>
          <a:p>
            <a:pPr>
              <a:defRPr/>
            </a:pPr>
            <a:fld id="{CCE36FD6-B4BE-45C1-BF69-2A2F07FE536B}" type="slidenum">
              <a:rPr lang="en-US" altLang="en-US"/>
              <a:pPr>
                <a:defRPr/>
              </a:pPr>
              <a:t>‹#›</a:t>
            </a:fld>
            <a:endParaRPr lang="en-US" altLang="en-US" dirty="0"/>
          </a:p>
        </p:txBody>
      </p:sp>
    </p:spTree>
    <p:extLst>
      <p:ext uri="{BB962C8B-B14F-4D97-AF65-F5344CB8AC3E}">
        <p14:creationId xmlns:p14="http://schemas.microsoft.com/office/powerpoint/2010/main" val="4217490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595CEB55-9834-490E-A8DE-4D0D658CF3EF}"/>
              </a:ext>
            </a:extLst>
          </p:cNvPr>
          <p:cNvSpPr>
            <a:spLocks noGrp="1"/>
          </p:cNvSpPr>
          <p:nvPr>
            <p:ph type="title"/>
          </p:nvPr>
        </p:nvSpPr>
        <p:spPr bwMode="auto">
          <a:xfrm>
            <a:off x="609600" y="274638"/>
            <a:ext cx="109728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34663C08-D11C-48A3-8D95-CC09C7E4B771}"/>
              </a:ext>
            </a:extLst>
          </p:cNvPr>
          <p:cNvSpPr>
            <a:spLocks noGrp="1"/>
          </p:cNvSpPr>
          <p:nvPr>
            <p:ph type="body" idx="1"/>
          </p:nvPr>
        </p:nvSpPr>
        <p:spPr bwMode="auto">
          <a:xfrm>
            <a:off x="609600" y="1371600"/>
            <a:ext cx="10972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DC393BAB-FF56-4639-8923-63CA80586AE6}"/>
              </a:ext>
            </a:extLst>
          </p:cNvPr>
          <p:cNvSpPr>
            <a:spLocks noGrp="1"/>
          </p:cNvSpPr>
          <p:nvPr>
            <p:ph type="ftr" sz="quarter" idx="3"/>
          </p:nvPr>
        </p:nvSpPr>
        <p:spPr>
          <a:xfrm>
            <a:off x="4165600" y="6356351"/>
            <a:ext cx="6705600" cy="365125"/>
          </a:xfrm>
          <a:prstGeom prst="rect">
            <a:avLst/>
          </a:prstGeom>
          <a:noFill/>
        </p:spPr>
        <p:txBody>
          <a:bodyPr vert="horz" lIns="91440" tIns="45720" rIns="91440" bIns="45720" rtlCol="0" anchor="ctr"/>
          <a:lstStyle>
            <a:lvl1pPr algn="r" eaLnBrk="1" fontAlgn="auto" hangingPunct="1">
              <a:spcBef>
                <a:spcPts val="0"/>
              </a:spcBef>
              <a:spcAft>
                <a:spcPts val="0"/>
              </a:spcAft>
              <a:defRPr sz="1500" baseline="0">
                <a:solidFill>
                  <a:srgbClr val="000000"/>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BF38959-F763-4831-A3F2-49A1B07C8517}"/>
              </a:ext>
            </a:extLst>
          </p:cNvPr>
          <p:cNvSpPr>
            <a:spLocks noGrp="1"/>
          </p:cNvSpPr>
          <p:nvPr>
            <p:ph type="sldNum" sz="quarter" idx="4"/>
          </p:nvPr>
        </p:nvSpPr>
        <p:spPr>
          <a:xfrm>
            <a:off x="10972800" y="6356351"/>
            <a:ext cx="609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000000"/>
                </a:solidFill>
              </a:defRPr>
            </a:lvl1pPr>
          </a:lstStyle>
          <a:p>
            <a:pPr>
              <a:defRPr/>
            </a:pPr>
            <a:fld id="{53AEC139-2AC4-4CAB-A235-4EC90650C9EF}" type="slidenum">
              <a:rPr lang="en-US" altLang="en-US"/>
              <a:pPr>
                <a:defRPr/>
              </a:pPr>
              <a:t>‹#›</a:t>
            </a:fld>
            <a:endParaRPr lang="en-US" altLang="en-US" dirty="0"/>
          </a:p>
        </p:txBody>
      </p:sp>
      <p:pic>
        <p:nvPicPr>
          <p:cNvPr id="2054" name="Picture 1">
            <a:extLst>
              <a:ext uri="{FF2B5EF4-FFF2-40B4-BE49-F238E27FC236}">
                <a16:creationId xmlns:a16="http://schemas.microsoft.com/office/drawing/2014/main" id="{928317C8-C6E7-4B6F-8CE9-1F388E81BD75}"/>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228600" y="6227763"/>
            <a:ext cx="19050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4472196"/>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Lst>
  <p:hf hdr="0" dt="0"/>
  <p:txStyles>
    <p:titleStyle>
      <a:lvl1pPr algn="l" rtl="0" eaLnBrk="0" fontAlgn="base" hangingPunct="0">
        <a:spcBef>
          <a:spcPct val="0"/>
        </a:spcBef>
        <a:spcAft>
          <a:spcPct val="0"/>
        </a:spcAft>
        <a:defRPr sz="2800" kern="1200">
          <a:solidFill>
            <a:schemeClr val="accent2"/>
          </a:solidFill>
          <a:latin typeface="+mn-lt"/>
          <a:ea typeface="+mj-ea"/>
          <a:cs typeface="Arial" pitchFamily="34" charset="0"/>
        </a:defRPr>
      </a:lvl1pPr>
      <a:lvl2pPr algn="l" rtl="0" eaLnBrk="0" fontAlgn="base" hangingPunct="0">
        <a:spcBef>
          <a:spcPct val="0"/>
        </a:spcBef>
        <a:spcAft>
          <a:spcPct val="0"/>
        </a:spcAft>
        <a:defRPr sz="2800">
          <a:solidFill>
            <a:schemeClr val="accent2"/>
          </a:solidFill>
          <a:latin typeface="Arial" charset="0"/>
          <a:cs typeface="Arial" charset="0"/>
        </a:defRPr>
      </a:lvl2pPr>
      <a:lvl3pPr algn="l" rtl="0" eaLnBrk="0" fontAlgn="base" hangingPunct="0">
        <a:spcBef>
          <a:spcPct val="0"/>
        </a:spcBef>
        <a:spcAft>
          <a:spcPct val="0"/>
        </a:spcAft>
        <a:defRPr sz="2800">
          <a:solidFill>
            <a:schemeClr val="accent2"/>
          </a:solidFill>
          <a:latin typeface="Arial" charset="0"/>
          <a:cs typeface="Arial" charset="0"/>
        </a:defRPr>
      </a:lvl3pPr>
      <a:lvl4pPr algn="l" rtl="0" eaLnBrk="0" fontAlgn="base" hangingPunct="0">
        <a:spcBef>
          <a:spcPct val="0"/>
        </a:spcBef>
        <a:spcAft>
          <a:spcPct val="0"/>
        </a:spcAft>
        <a:defRPr sz="2800">
          <a:solidFill>
            <a:schemeClr val="accent2"/>
          </a:solidFill>
          <a:latin typeface="Arial" charset="0"/>
          <a:cs typeface="Arial" charset="0"/>
        </a:defRPr>
      </a:lvl4pPr>
      <a:lvl5pPr algn="l" rtl="0" eaLnBrk="0" fontAlgn="base" hangingPunct="0">
        <a:spcBef>
          <a:spcPct val="0"/>
        </a:spcBef>
        <a:spcAft>
          <a:spcPct val="0"/>
        </a:spcAft>
        <a:defRPr sz="2800">
          <a:solidFill>
            <a:schemeClr val="accent2"/>
          </a:solidFill>
          <a:latin typeface="Arial" charset="0"/>
          <a:cs typeface="Arial" charset="0"/>
        </a:defRPr>
      </a:lvl5pPr>
      <a:lvl6pPr marL="342900" algn="l" rtl="0" fontAlgn="base">
        <a:spcBef>
          <a:spcPct val="0"/>
        </a:spcBef>
        <a:spcAft>
          <a:spcPct val="0"/>
        </a:spcAft>
        <a:defRPr sz="2850">
          <a:solidFill>
            <a:schemeClr val="accent2"/>
          </a:solidFill>
          <a:latin typeface="Arial" charset="0"/>
          <a:cs typeface="Arial" charset="0"/>
        </a:defRPr>
      </a:lvl6pPr>
      <a:lvl7pPr marL="685800" algn="l" rtl="0" fontAlgn="base">
        <a:spcBef>
          <a:spcPct val="0"/>
        </a:spcBef>
        <a:spcAft>
          <a:spcPct val="0"/>
        </a:spcAft>
        <a:defRPr sz="2850">
          <a:solidFill>
            <a:schemeClr val="accent2"/>
          </a:solidFill>
          <a:latin typeface="Arial" charset="0"/>
          <a:cs typeface="Arial" charset="0"/>
        </a:defRPr>
      </a:lvl7pPr>
      <a:lvl8pPr marL="1028700" algn="l" rtl="0" fontAlgn="base">
        <a:spcBef>
          <a:spcPct val="0"/>
        </a:spcBef>
        <a:spcAft>
          <a:spcPct val="0"/>
        </a:spcAft>
        <a:defRPr sz="2850">
          <a:solidFill>
            <a:schemeClr val="accent2"/>
          </a:solidFill>
          <a:latin typeface="Arial" charset="0"/>
          <a:cs typeface="Arial" charset="0"/>
        </a:defRPr>
      </a:lvl8pPr>
      <a:lvl9pPr marL="1371600" algn="l" rtl="0" fontAlgn="base">
        <a:spcBef>
          <a:spcPct val="0"/>
        </a:spcBef>
        <a:spcAft>
          <a:spcPct val="0"/>
        </a:spcAft>
        <a:defRPr sz="2850">
          <a:solidFill>
            <a:schemeClr val="accent2"/>
          </a:solidFill>
          <a:latin typeface="Arial" charset="0"/>
          <a:cs typeface="Arial"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200" kern="1200">
          <a:solidFill>
            <a:srgbClr val="000000"/>
          </a:solidFill>
          <a:latin typeface="+mj-lt"/>
          <a:ea typeface="+mn-ea"/>
          <a:cs typeface="Arial" pitchFamily="34" charset="0"/>
        </a:defRPr>
      </a:lvl1pPr>
      <a:lvl2pPr marL="557213" indent="-214313" algn="l" rtl="0" eaLnBrk="0" fontAlgn="base" hangingPunct="0">
        <a:spcBef>
          <a:spcPct val="20000"/>
        </a:spcBef>
        <a:spcAft>
          <a:spcPct val="0"/>
        </a:spcAft>
        <a:buFont typeface="Arial" panose="020B0604020202020204" pitchFamily="34" charset="0"/>
        <a:buChar char="–"/>
        <a:defRPr sz="1900" kern="1200">
          <a:solidFill>
            <a:srgbClr val="000000"/>
          </a:solidFill>
          <a:latin typeface="+mj-lt"/>
          <a:ea typeface="+mn-ea"/>
          <a:cs typeface="Arial" pitchFamily="34" charset="0"/>
        </a:defRPr>
      </a:lvl2pPr>
      <a:lvl3pPr marL="857250" indent="-171450" algn="l" rtl="0" eaLnBrk="0" fontAlgn="base" hangingPunct="0">
        <a:spcBef>
          <a:spcPct val="20000"/>
        </a:spcBef>
        <a:spcAft>
          <a:spcPct val="0"/>
        </a:spcAft>
        <a:buFont typeface="Arial" panose="020B0604020202020204" pitchFamily="34" charset="0"/>
        <a:buChar char="•"/>
        <a:defRPr kern="1200">
          <a:solidFill>
            <a:srgbClr val="000000"/>
          </a:solidFill>
          <a:latin typeface="+mj-lt"/>
          <a:ea typeface="+mn-ea"/>
          <a:cs typeface="Arial" pitchFamily="34" charset="0"/>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rgbClr val="000000"/>
          </a:solidFill>
          <a:latin typeface="+mj-lt"/>
          <a:ea typeface="+mn-ea"/>
          <a:cs typeface="Arial" pitchFamily="34" charset="0"/>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rgbClr val="000000"/>
          </a:solidFill>
          <a:latin typeface="+mj-lt"/>
          <a:ea typeface="+mn-ea"/>
          <a:cs typeface="Arial"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5627AD6-576B-485D-BA34-895A3FC1B349}"/>
              </a:ext>
            </a:extLst>
          </p:cNvPr>
          <p:cNvSpPr>
            <a:spLocks noGrp="1"/>
          </p:cNvSpPr>
          <p:nvPr>
            <p:ph type="ctrTitle"/>
          </p:nvPr>
        </p:nvSpPr>
        <p:spPr/>
        <p:txBody>
          <a:bodyPr>
            <a:normAutofit fontScale="90000"/>
          </a:bodyPr>
          <a:lstStyle/>
          <a:p>
            <a:r>
              <a:rPr lang="en-US" dirty="0"/>
              <a:t>Current Uses of CAR T-cell Therapies in the US</a:t>
            </a:r>
          </a:p>
        </p:txBody>
      </p:sp>
      <p:sp>
        <p:nvSpPr>
          <p:cNvPr id="5" name="Slide Number Placeholder 4">
            <a:extLst>
              <a:ext uri="{FF2B5EF4-FFF2-40B4-BE49-F238E27FC236}">
                <a16:creationId xmlns:a16="http://schemas.microsoft.com/office/drawing/2014/main" id="{2D17B6DE-1C70-42BF-8994-FD19AC14E450}"/>
              </a:ext>
            </a:extLst>
          </p:cNvPr>
          <p:cNvSpPr>
            <a:spLocks noGrp="1"/>
          </p:cNvSpPr>
          <p:nvPr>
            <p:ph type="sldNum" sz="quarter" idx="4294967295"/>
          </p:nvPr>
        </p:nvSpPr>
        <p:spPr>
          <a:xfrm>
            <a:off x="11582400" y="6356350"/>
            <a:ext cx="609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8623AF-65DB-466E-B5D1-B6C0738743F2}" type="slidenum">
              <a:rPr kumimoji="0" lang="en-US" altLang="en-US" sz="9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900" b="0" i="0" u="none" strike="noStrike" kern="1200" cap="none" spc="0" normalizeH="0" baseline="0" noProof="0" dirty="0">
              <a:ln>
                <a:noFill/>
              </a:ln>
              <a:solidFill>
                <a:srgbClr val="000000"/>
              </a:solidFill>
              <a:effectLst/>
              <a:uLnTx/>
              <a:uFillTx/>
              <a:latin typeface="Arial"/>
              <a:ea typeface="+mn-ea"/>
              <a:cs typeface="+mn-cs"/>
            </a:endParaRPr>
          </a:p>
        </p:txBody>
      </p:sp>
      <p:sp>
        <p:nvSpPr>
          <p:cNvPr id="4" name="Subtitle 6">
            <a:extLst>
              <a:ext uri="{FF2B5EF4-FFF2-40B4-BE49-F238E27FC236}">
                <a16:creationId xmlns:a16="http://schemas.microsoft.com/office/drawing/2014/main" id="{748A0FB6-3294-46F9-A47E-226DD3BE790F}"/>
              </a:ext>
            </a:extLst>
          </p:cNvPr>
          <p:cNvSpPr>
            <a:spLocks noGrp="1"/>
          </p:cNvSpPr>
          <p:nvPr>
            <p:ph type="subTitle" idx="1"/>
          </p:nvPr>
        </p:nvSpPr>
        <p:spPr>
          <a:xfrm>
            <a:off x="1117600" y="3827733"/>
            <a:ext cx="9956800" cy="990600"/>
          </a:xfrm>
        </p:spPr>
        <p:txBody>
          <a:bodyPr/>
          <a:lstStyle/>
          <a:p>
            <a:r>
              <a:rPr lang="en-US" dirty="0"/>
              <a:t>2021 Cellular Therapy Summary Slides</a:t>
            </a:r>
          </a:p>
        </p:txBody>
      </p:sp>
    </p:spTree>
    <p:extLst>
      <p:ext uri="{BB962C8B-B14F-4D97-AF65-F5344CB8AC3E}">
        <p14:creationId xmlns:p14="http://schemas.microsoft.com/office/powerpoint/2010/main" val="4156163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6B6F-D561-4B47-8B90-6FEA585AAC55}"/>
              </a:ext>
            </a:extLst>
          </p:cNvPr>
          <p:cNvSpPr>
            <a:spLocks noGrp="1"/>
          </p:cNvSpPr>
          <p:nvPr>
            <p:ph type="title"/>
          </p:nvPr>
        </p:nvSpPr>
        <p:spPr>
          <a:xfrm>
            <a:off x="609599" y="152400"/>
            <a:ext cx="9240253" cy="1143000"/>
          </a:xfrm>
        </p:spPr>
        <p:txBody>
          <a:bodyPr/>
          <a:lstStyle/>
          <a:p>
            <a:r>
              <a:rPr lang="en-US" sz="3400" dirty="0"/>
              <a:t>CAR T-Cell Indications Annually: 2016-2021</a:t>
            </a:r>
          </a:p>
        </p:txBody>
      </p:sp>
      <p:graphicFrame>
        <p:nvGraphicFramePr>
          <p:cNvPr id="8" name="Content Placeholder 7">
            <a:extLst>
              <a:ext uri="{FF2B5EF4-FFF2-40B4-BE49-F238E27FC236}">
                <a16:creationId xmlns:a16="http://schemas.microsoft.com/office/drawing/2014/main" id="{96B6A7DF-D5FF-46F4-8481-0E797786F307}"/>
              </a:ext>
            </a:extLst>
          </p:cNvPr>
          <p:cNvGraphicFramePr>
            <a:graphicFrameLocks noGrp="1"/>
          </p:cNvGraphicFramePr>
          <p:nvPr>
            <p:ph idx="1"/>
            <p:extLst>
              <p:ext uri="{D42A27DB-BD31-4B8C-83A1-F6EECF244321}">
                <p14:modId xmlns:p14="http://schemas.microsoft.com/office/powerpoint/2010/main" val="871808351"/>
              </p:ext>
            </p:extLst>
          </p:nvPr>
        </p:nvGraphicFramePr>
        <p:xfrm>
          <a:off x="609600" y="1371600"/>
          <a:ext cx="109728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9EF87915-9044-4662-8454-A4A28C343E11}"/>
              </a:ext>
            </a:extLst>
          </p:cNvPr>
          <p:cNvSpPr>
            <a:spLocks noGrp="1"/>
          </p:cNvSpPr>
          <p:nvPr>
            <p:ph type="ftr"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a:ea typeface="+mn-ea"/>
                <a:cs typeface="+mn-cs"/>
              </a:rPr>
              <a:t>Data Incomplete for</a:t>
            </a:r>
            <a:r>
              <a:rPr lang="en-US" dirty="0">
                <a:latin typeface="Arial"/>
              </a:rPr>
              <a:t> 2021</a:t>
            </a:r>
            <a:endParaRPr kumimoji="0" lang="en-US" sz="1500" b="0" i="0" u="none" strike="noStrike" kern="1200" cap="none" spc="0" normalizeH="0" baseline="0" noProof="0" dirty="0">
              <a:ln>
                <a:noFill/>
              </a:ln>
              <a:solidFill>
                <a:srgbClr val="000000"/>
              </a:solidFill>
              <a:effectLst/>
              <a:uLnTx/>
              <a:uFillTx/>
              <a:latin typeface="Arial"/>
              <a:ea typeface="+mn-ea"/>
              <a:cs typeface="+mn-cs"/>
            </a:endParaRPr>
          </a:p>
        </p:txBody>
      </p:sp>
      <p:sp>
        <p:nvSpPr>
          <p:cNvPr id="5" name="Slide Number Placeholder 4">
            <a:extLst>
              <a:ext uri="{FF2B5EF4-FFF2-40B4-BE49-F238E27FC236}">
                <a16:creationId xmlns:a16="http://schemas.microsoft.com/office/drawing/2014/main" id="{3BC334B6-27C6-49F2-B1F1-7BC6F5432ECD}"/>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8623AF-65DB-466E-B5D1-B6C0738743F2}" type="slidenum">
              <a:rPr kumimoji="0" lang="en-US" altLang="en-US" sz="9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en-US" sz="9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244582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507B1-F280-4551-8DFC-B9C47DCA63C0}"/>
              </a:ext>
            </a:extLst>
          </p:cNvPr>
          <p:cNvSpPr>
            <a:spLocks noGrp="1"/>
          </p:cNvSpPr>
          <p:nvPr>
            <p:ph type="title"/>
          </p:nvPr>
        </p:nvSpPr>
        <p:spPr>
          <a:xfrm>
            <a:off x="609600" y="152400"/>
            <a:ext cx="8967537" cy="1143000"/>
          </a:xfrm>
        </p:spPr>
        <p:txBody>
          <a:bodyPr/>
          <a:lstStyle/>
          <a:p>
            <a:r>
              <a:rPr lang="en-US" sz="3600" dirty="0"/>
              <a:t>CAR T-cell by recipient’s race: 2016-2021</a:t>
            </a:r>
          </a:p>
        </p:txBody>
      </p:sp>
      <p:sp>
        <p:nvSpPr>
          <p:cNvPr id="4" name="Footer Placeholder 3">
            <a:extLst>
              <a:ext uri="{FF2B5EF4-FFF2-40B4-BE49-F238E27FC236}">
                <a16:creationId xmlns:a16="http://schemas.microsoft.com/office/drawing/2014/main" id="{04CF5A2D-A87F-4BCC-9A49-CCE4806FB9E1}"/>
              </a:ext>
            </a:extLst>
          </p:cNvPr>
          <p:cNvSpPr>
            <a:spLocks noGrp="1"/>
          </p:cNvSpPr>
          <p:nvPr>
            <p:ph type="ftr" sz="quarter" idx="10"/>
          </p:nvPr>
        </p:nvSpPr>
        <p:spPr/>
        <p:txBody>
          <a:bodyPr/>
          <a:lstStyle/>
          <a:p>
            <a:pPr>
              <a:defRPr/>
            </a:pPr>
            <a:endParaRPr lang="en-US"/>
          </a:p>
        </p:txBody>
      </p:sp>
      <p:sp>
        <p:nvSpPr>
          <p:cNvPr id="5" name="Slide Number Placeholder 4">
            <a:extLst>
              <a:ext uri="{FF2B5EF4-FFF2-40B4-BE49-F238E27FC236}">
                <a16:creationId xmlns:a16="http://schemas.microsoft.com/office/drawing/2014/main" id="{796C7D73-E46C-4985-8CB2-0924D8DB0C33}"/>
              </a:ext>
            </a:extLst>
          </p:cNvPr>
          <p:cNvSpPr>
            <a:spLocks noGrp="1"/>
          </p:cNvSpPr>
          <p:nvPr>
            <p:ph type="sldNum" sz="quarter" idx="11"/>
          </p:nvPr>
        </p:nvSpPr>
        <p:spPr/>
        <p:txBody>
          <a:bodyPr/>
          <a:lstStyle/>
          <a:p>
            <a:pPr>
              <a:defRPr/>
            </a:pPr>
            <a:fld id="{9F8623AF-65DB-466E-B5D1-B6C0738743F2}" type="slidenum">
              <a:rPr lang="en-US" altLang="en-US" smtClean="0"/>
              <a:pPr>
                <a:defRPr/>
              </a:pPr>
              <a:t>11</a:t>
            </a:fld>
            <a:endParaRPr lang="en-US" altLang="en-US" dirty="0"/>
          </a:p>
        </p:txBody>
      </p:sp>
      <p:graphicFrame>
        <p:nvGraphicFramePr>
          <p:cNvPr id="10" name="Content Placeholder 8">
            <a:extLst>
              <a:ext uri="{FF2B5EF4-FFF2-40B4-BE49-F238E27FC236}">
                <a16:creationId xmlns:a16="http://schemas.microsoft.com/office/drawing/2014/main" id="{1B3699C8-548A-41AC-82EF-8A0EA1795547}"/>
              </a:ext>
            </a:extLst>
          </p:cNvPr>
          <p:cNvGraphicFramePr>
            <a:graphicFrameLocks/>
          </p:cNvGraphicFramePr>
          <p:nvPr>
            <p:extLst>
              <p:ext uri="{D42A27DB-BD31-4B8C-83A1-F6EECF244321}">
                <p14:modId xmlns:p14="http://schemas.microsoft.com/office/powerpoint/2010/main" val="1589427124"/>
              </p:ext>
            </p:extLst>
          </p:nvPr>
        </p:nvGraphicFramePr>
        <p:xfrm>
          <a:off x="1319514" y="1371600"/>
          <a:ext cx="10559665"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5341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C220D-2D36-4F7D-8619-569F3F7E9AD4}"/>
              </a:ext>
            </a:extLst>
          </p:cNvPr>
          <p:cNvSpPr>
            <a:spLocks noGrp="1"/>
          </p:cNvSpPr>
          <p:nvPr>
            <p:ph type="title"/>
          </p:nvPr>
        </p:nvSpPr>
        <p:spPr/>
        <p:txBody>
          <a:bodyPr/>
          <a:lstStyle/>
          <a:p>
            <a:r>
              <a:rPr lang="en-US" sz="3600" dirty="0"/>
              <a:t>Cellular Immunotherapy </a:t>
            </a:r>
            <a:br>
              <a:rPr lang="en-US" sz="3600" dirty="0"/>
            </a:br>
            <a:r>
              <a:rPr lang="en-US" sz="3600" dirty="0"/>
              <a:t>Data Resource (CIDR)</a:t>
            </a:r>
          </a:p>
        </p:txBody>
      </p:sp>
      <p:sp>
        <p:nvSpPr>
          <p:cNvPr id="3" name="Content Placeholder 2">
            <a:extLst>
              <a:ext uri="{FF2B5EF4-FFF2-40B4-BE49-F238E27FC236}">
                <a16:creationId xmlns:a16="http://schemas.microsoft.com/office/drawing/2014/main" id="{4B2A925F-8C31-4B46-9ECA-E9AD74CF83B8}"/>
              </a:ext>
            </a:extLst>
          </p:cNvPr>
          <p:cNvSpPr>
            <a:spLocks noGrp="1"/>
          </p:cNvSpPr>
          <p:nvPr>
            <p:ph idx="1"/>
          </p:nvPr>
        </p:nvSpPr>
        <p:spPr/>
        <p:txBody>
          <a:bodyPr>
            <a:normAutofit/>
          </a:bodyPr>
          <a:lstStyle/>
          <a:p>
            <a:pPr>
              <a:spcBef>
                <a:spcPts val="1800"/>
              </a:spcBef>
            </a:pPr>
            <a:r>
              <a:rPr lang="en-US" sz="3200" dirty="0">
                <a:solidFill>
                  <a:schemeClr val="tx1"/>
                </a:solidFill>
              </a:rPr>
              <a:t>Program funded by the US National Cancer Institute to support the Immuno-Oncology Translational Network (IOTN) and the biomedical community as a resource </a:t>
            </a:r>
          </a:p>
          <a:p>
            <a:pPr>
              <a:spcBef>
                <a:spcPts val="1800"/>
              </a:spcBef>
            </a:pPr>
            <a:r>
              <a:rPr lang="en-US" sz="3200" dirty="0">
                <a:solidFill>
                  <a:schemeClr val="tx1"/>
                </a:solidFill>
              </a:rPr>
              <a:t>Provides an infrastructure for data collection, verification and management for cellular therapies across multiple sources</a:t>
            </a:r>
          </a:p>
          <a:p>
            <a:pPr>
              <a:spcBef>
                <a:spcPts val="1800"/>
              </a:spcBef>
            </a:pPr>
            <a:r>
              <a:rPr lang="en-US" sz="3200" dirty="0">
                <a:solidFill>
                  <a:schemeClr val="tx1"/>
                </a:solidFill>
              </a:rPr>
              <a:t>Goal is to facilitate observational and correlative research</a:t>
            </a:r>
          </a:p>
          <a:p>
            <a:pPr marL="342900" lvl="1" indent="0">
              <a:spcBef>
                <a:spcPts val="1800"/>
              </a:spcBef>
              <a:buNone/>
            </a:pPr>
            <a:endParaRPr lang="en-US" sz="3200" dirty="0">
              <a:solidFill>
                <a:schemeClr val="tx1"/>
              </a:solidFill>
            </a:endParaRPr>
          </a:p>
        </p:txBody>
      </p:sp>
      <p:sp>
        <p:nvSpPr>
          <p:cNvPr id="4" name="Footer Placeholder 3">
            <a:extLst>
              <a:ext uri="{FF2B5EF4-FFF2-40B4-BE49-F238E27FC236}">
                <a16:creationId xmlns:a16="http://schemas.microsoft.com/office/drawing/2014/main" id="{FA146CFD-A265-4391-8309-FFC8F2F01A91}"/>
              </a:ext>
            </a:extLst>
          </p:cNvPr>
          <p:cNvSpPr>
            <a:spLocks noGrp="1"/>
          </p:cNvSpPr>
          <p:nvPr>
            <p:ph type="ftr" sz="quarter" idx="10"/>
          </p:nvPr>
        </p:nvSpPr>
        <p:spPr>
          <a:prstGeom prst="rect">
            <a:avLst/>
          </a:prstGeom>
          <a:noFill/>
        </p:spPr>
        <p:txBody>
          <a:bodyPr vert="horz" lIns="91440" tIns="45720" rIns="91440" bIns="45720" rtlCol="0" anchor="ctr"/>
          <a:lstStyle>
            <a:defPPr>
              <a:defRPr lang="en-US"/>
            </a:defPPr>
            <a:lvl1pPr marL="0" algn="r" defTabSz="914400" rtl="0" eaLnBrk="1" fontAlgn="auto" latinLnBrk="0" hangingPunct="1">
              <a:spcBef>
                <a:spcPts val="0"/>
              </a:spcBef>
              <a:spcAft>
                <a:spcPts val="0"/>
              </a:spcAft>
              <a:defRPr sz="20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srgbClr val="000000"/>
              </a:solidFill>
              <a:effectLst/>
              <a:uLnTx/>
              <a:uFillTx/>
              <a:latin typeface="Arial"/>
              <a:ea typeface="+mn-ea"/>
              <a:cs typeface="+mn-cs"/>
            </a:endParaRPr>
          </a:p>
        </p:txBody>
      </p:sp>
      <p:sp>
        <p:nvSpPr>
          <p:cNvPr id="5" name="Slide Number Placeholder 4">
            <a:extLst>
              <a:ext uri="{FF2B5EF4-FFF2-40B4-BE49-F238E27FC236}">
                <a16:creationId xmlns:a16="http://schemas.microsoft.com/office/drawing/2014/main" id="{133BCAEA-A2E4-43A2-9F47-4B9324154C30}"/>
              </a:ext>
            </a:extLst>
          </p:cNvPr>
          <p:cNvSpPr>
            <a:spLocks noGrp="1"/>
          </p:cNvSpPr>
          <p:nvPr>
            <p:ph type="sldNum" sz="quarter" idx="11"/>
          </p:nvPr>
        </p:nvSpPr>
        <p:spPr>
          <a:prstGeom prst="rect">
            <a:avLst/>
          </a:prstGeom>
        </p:spPr>
        <p:txBody>
          <a:bodyPr vert="horz" wrap="square" lIns="91440" tIns="45720" rIns="91440" bIns="45720" numCol="1" anchor="ctr" anchorCtr="0" compatLnSpc="1">
            <a:prstTxWarp prst="textNoShape">
              <a:avLst/>
            </a:prstTxWarp>
          </a:bodyPr>
          <a:lstStyle>
            <a:defPPr>
              <a:defRPr lang="en-US"/>
            </a:defPPr>
            <a:lvl1pPr marL="0" algn="r" defTabSz="914400" rtl="0" eaLnBrk="1" latinLnBrk="0" hangingPunct="1">
              <a:defRPr sz="1200" kern="120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F10E044-7846-49DF-9D4E-C3E634902D9B}" type="slidenum">
              <a:rPr kumimoji="0" lang="en-US" alt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en-US" sz="900" b="0" i="0" u="none" strike="noStrike" kern="1200" cap="none" spc="0" normalizeH="0" baseline="0" noProof="0" dirty="0">
              <a:ln>
                <a:noFill/>
              </a:ln>
              <a:solidFill>
                <a:srgbClr val="000000"/>
              </a:solidFill>
              <a:effectLst/>
              <a:uLnTx/>
              <a:uFillTx/>
              <a:latin typeface="Arial"/>
              <a:ea typeface="+mn-ea"/>
              <a:cs typeface="+mn-cs"/>
            </a:endParaRPr>
          </a:p>
        </p:txBody>
      </p:sp>
      <p:pic>
        <p:nvPicPr>
          <p:cNvPr id="6" name="Picture 5">
            <a:extLst>
              <a:ext uri="{FF2B5EF4-FFF2-40B4-BE49-F238E27FC236}">
                <a16:creationId xmlns:a16="http://schemas.microsoft.com/office/drawing/2014/main" id="{D85185D1-DE43-44FE-A057-6E3915180FA9}"/>
              </a:ext>
            </a:extLst>
          </p:cNvPr>
          <p:cNvPicPr>
            <a:picLocks noChangeAspect="1"/>
          </p:cNvPicPr>
          <p:nvPr/>
        </p:nvPicPr>
        <p:blipFill>
          <a:blip r:embed="rId3"/>
          <a:stretch>
            <a:fillRect/>
          </a:stretch>
        </p:blipFill>
        <p:spPr>
          <a:xfrm>
            <a:off x="6549887" y="170316"/>
            <a:ext cx="2474843" cy="1107167"/>
          </a:xfrm>
          <a:prstGeom prst="rect">
            <a:avLst/>
          </a:prstGeom>
        </p:spPr>
      </p:pic>
    </p:spTree>
    <p:extLst>
      <p:ext uri="{BB962C8B-B14F-4D97-AF65-F5344CB8AC3E}">
        <p14:creationId xmlns:p14="http://schemas.microsoft.com/office/powerpoint/2010/main" val="3307360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930C4-9859-4EE9-929C-385B9174B957}"/>
              </a:ext>
            </a:extLst>
          </p:cNvPr>
          <p:cNvSpPr>
            <a:spLocks noGrp="1"/>
          </p:cNvSpPr>
          <p:nvPr>
            <p:ph type="title"/>
          </p:nvPr>
        </p:nvSpPr>
        <p:spPr>
          <a:xfrm>
            <a:off x="609600" y="274638"/>
            <a:ext cx="9023385" cy="1020762"/>
          </a:xfrm>
        </p:spPr>
        <p:txBody>
          <a:bodyPr/>
          <a:lstStyle/>
          <a:p>
            <a:r>
              <a:rPr lang="en-US" sz="3800" dirty="0"/>
              <a:t>Timeline and Milestones of CT Registry</a:t>
            </a:r>
          </a:p>
        </p:txBody>
      </p:sp>
      <p:sp>
        <p:nvSpPr>
          <p:cNvPr id="3" name="Footer Placeholder 2">
            <a:extLst>
              <a:ext uri="{FF2B5EF4-FFF2-40B4-BE49-F238E27FC236}">
                <a16:creationId xmlns:a16="http://schemas.microsoft.com/office/drawing/2014/main" id="{682005CC-3948-4A48-8D46-66C7FFCFDE8D}"/>
              </a:ext>
            </a:extLst>
          </p:cNvPr>
          <p:cNvSpPr>
            <a:spLocks noGrp="1"/>
          </p:cNvSpPr>
          <p:nvPr>
            <p:ph type="ftr"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000000"/>
              </a:solidFill>
              <a:effectLst/>
              <a:uLnTx/>
              <a:uFillTx/>
              <a:latin typeface="Arial"/>
              <a:ea typeface="+mn-ea"/>
              <a:cs typeface="+mn-cs"/>
            </a:endParaRPr>
          </a:p>
        </p:txBody>
      </p:sp>
      <p:sp>
        <p:nvSpPr>
          <p:cNvPr id="4" name="Slide Number Placeholder 3">
            <a:extLst>
              <a:ext uri="{FF2B5EF4-FFF2-40B4-BE49-F238E27FC236}">
                <a16:creationId xmlns:a16="http://schemas.microsoft.com/office/drawing/2014/main" id="{CF8081E3-9326-4C23-9EBA-F7A8D9B7CAE7}"/>
              </a:ext>
            </a:extLst>
          </p:cNvPr>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2C8EC3D-90E4-4F43-BB35-AFAA08E15E9D}" type="slidenum">
              <a:rPr kumimoji="0" lang="en-US" altLang="en-US" sz="9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cxnSp>
        <p:nvCxnSpPr>
          <p:cNvPr id="6" name="Straight Connector 5">
            <a:extLst>
              <a:ext uri="{FF2B5EF4-FFF2-40B4-BE49-F238E27FC236}">
                <a16:creationId xmlns:a16="http://schemas.microsoft.com/office/drawing/2014/main" id="{4885E88C-1D60-460A-8A31-7827CACE9EBD}"/>
              </a:ext>
            </a:extLst>
          </p:cNvPr>
          <p:cNvCxnSpPr>
            <a:cxnSpLocks/>
          </p:cNvCxnSpPr>
          <p:nvPr/>
        </p:nvCxnSpPr>
        <p:spPr>
          <a:xfrm flipV="1">
            <a:off x="106043" y="3495855"/>
            <a:ext cx="12085957" cy="1"/>
          </a:xfrm>
          <a:prstGeom prst="line">
            <a:avLst/>
          </a:prstGeom>
          <a:ln>
            <a:headEnd type="none" w="med" len="med"/>
            <a:tailEnd type="triangle" w="med" len="med"/>
          </a:ln>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6062A331-F8B5-484C-86D7-F0E290F47C95}"/>
              </a:ext>
            </a:extLst>
          </p:cNvPr>
          <p:cNvCxnSpPr>
            <a:cxnSpLocks/>
          </p:cNvCxnSpPr>
          <p:nvPr/>
        </p:nvCxnSpPr>
        <p:spPr>
          <a:xfrm>
            <a:off x="1037695" y="3495372"/>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2ED634BF-1E11-498C-8C2A-F54E96DB05AA}"/>
              </a:ext>
            </a:extLst>
          </p:cNvPr>
          <p:cNvCxnSpPr>
            <a:cxnSpLocks/>
          </p:cNvCxnSpPr>
          <p:nvPr/>
        </p:nvCxnSpPr>
        <p:spPr>
          <a:xfrm>
            <a:off x="2069570" y="3495372"/>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Connector 10">
            <a:extLst>
              <a:ext uri="{FF2B5EF4-FFF2-40B4-BE49-F238E27FC236}">
                <a16:creationId xmlns:a16="http://schemas.microsoft.com/office/drawing/2014/main" id="{5E5D4016-CDEE-4798-9089-28466281F7CA}"/>
              </a:ext>
            </a:extLst>
          </p:cNvPr>
          <p:cNvCxnSpPr>
            <a:cxnSpLocks/>
          </p:cNvCxnSpPr>
          <p:nvPr/>
        </p:nvCxnSpPr>
        <p:spPr>
          <a:xfrm>
            <a:off x="3101445" y="3495372"/>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9EE495ED-8A3F-4308-AF15-2D0ECD420B4C}"/>
              </a:ext>
            </a:extLst>
          </p:cNvPr>
          <p:cNvCxnSpPr>
            <a:cxnSpLocks/>
          </p:cNvCxnSpPr>
          <p:nvPr/>
        </p:nvCxnSpPr>
        <p:spPr>
          <a:xfrm>
            <a:off x="4133320" y="3495372"/>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Straight Connector 12">
            <a:extLst>
              <a:ext uri="{FF2B5EF4-FFF2-40B4-BE49-F238E27FC236}">
                <a16:creationId xmlns:a16="http://schemas.microsoft.com/office/drawing/2014/main" id="{1BF3E3BC-D6CF-4A6C-A071-B549DA41EE6C}"/>
              </a:ext>
            </a:extLst>
          </p:cNvPr>
          <p:cNvCxnSpPr>
            <a:cxnSpLocks/>
          </p:cNvCxnSpPr>
          <p:nvPr/>
        </p:nvCxnSpPr>
        <p:spPr>
          <a:xfrm>
            <a:off x="5247745" y="3495372"/>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a:extLst>
              <a:ext uri="{FF2B5EF4-FFF2-40B4-BE49-F238E27FC236}">
                <a16:creationId xmlns:a16="http://schemas.microsoft.com/office/drawing/2014/main" id="{02E992A0-C9B0-4B5B-A223-A234CA24B6E1}"/>
              </a:ext>
            </a:extLst>
          </p:cNvPr>
          <p:cNvCxnSpPr>
            <a:cxnSpLocks/>
          </p:cNvCxnSpPr>
          <p:nvPr/>
        </p:nvCxnSpPr>
        <p:spPr>
          <a:xfrm>
            <a:off x="6279620" y="3495372"/>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07F096E0-195B-47D0-B960-C8692FE5E6A1}"/>
              </a:ext>
            </a:extLst>
          </p:cNvPr>
          <p:cNvCxnSpPr>
            <a:cxnSpLocks/>
          </p:cNvCxnSpPr>
          <p:nvPr/>
        </p:nvCxnSpPr>
        <p:spPr>
          <a:xfrm>
            <a:off x="7311495" y="3495372"/>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Straight Connector 15">
            <a:extLst>
              <a:ext uri="{FF2B5EF4-FFF2-40B4-BE49-F238E27FC236}">
                <a16:creationId xmlns:a16="http://schemas.microsoft.com/office/drawing/2014/main" id="{0C6A22B8-3B4B-4488-9CEA-6C79636244D0}"/>
              </a:ext>
            </a:extLst>
          </p:cNvPr>
          <p:cNvCxnSpPr>
            <a:cxnSpLocks/>
          </p:cNvCxnSpPr>
          <p:nvPr/>
        </p:nvCxnSpPr>
        <p:spPr>
          <a:xfrm>
            <a:off x="8343370" y="3495372"/>
            <a:ext cx="0" cy="107355"/>
          </a:xfrm>
          <a:prstGeom prst="line">
            <a:avLst/>
          </a:prstGeom>
        </p:spPr>
        <p:style>
          <a:lnRef idx="3">
            <a:schemeClr val="accent1"/>
          </a:lnRef>
          <a:fillRef idx="0">
            <a:schemeClr val="accent1"/>
          </a:fillRef>
          <a:effectRef idx="2">
            <a:schemeClr val="accent1"/>
          </a:effectRef>
          <a:fontRef idx="minor">
            <a:schemeClr val="tx1"/>
          </a:fontRef>
        </p:style>
      </p:cxnSp>
      <p:sp>
        <p:nvSpPr>
          <p:cNvPr id="29" name="TextBox 28">
            <a:extLst>
              <a:ext uri="{FF2B5EF4-FFF2-40B4-BE49-F238E27FC236}">
                <a16:creationId xmlns:a16="http://schemas.microsoft.com/office/drawing/2014/main" id="{065F9793-E04D-4320-8FDE-418DB87325B1}"/>
              </a:ext>
            </a:extLst>
          </p:cNvPr>
          <p:cNvSpPr txBox="1"/>
          <p:nvPr/>
        </p:nvSpPr>
        <p:spPr>
          <a:xfrm>
            <a:off x="2791896" y="3570170"/>
            <a:ext cx="69762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2017</a:t>
            </a:r>
          </a:p>
        </p:txBody>
      </p:sp>
      <p:sp>
        <p:nvSpPr>
          <p:cNvPr id="30" name="TextBox 29">
            <a:extLst>
              <a:ext uri="{FF2B5EF4-FFF2-40B4-BE49-F238E27FC236}">
                <a16:creationId xmlns:a16="http://schemas.microsoft.com/office/drawing/2014/main" id="{48F23CAF-6C9B-4BCD-9315-2162B7FB10D9}"/>
              </a:ext>
            </a:extLst>
          </p:cNvPr>
          <p:cNvSpPr txBox="1"/>
          <p:nvPr/>
        </p:nvSpPr>
        <p:spPr>
          <a:xfrm>
            <a:off x="707931" y="3570170"/>
            <a:ext cx="69762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2015</a:t>
            </a:r>
          </a:p>
        </p:txBody>
      </p:sp>
      <p:sp>
        <p:nvSpPr>
          <p:cNvPr id="31" name="TextBox 30">
            <a:extLst>
              <a:ext uri="{FF2B5EF4-FFF2-40B4-BE49-F238E27FC236}">
                <a16:creationId xmlns:a16="http://schemas.microsoft.com/office/drawing/2014/main" id="{7D67246C-2BA2-452C-9E58-16F086303549}"/>
              </a:ext>
            </a:extLst>
          </p:cNvPr>
          <p:cNvSpPr txBox="1"/>
          <p:nvPr/>
        </p:nvSpPr>
        <p:spPr>
          <a:xfrm>
            <a:off x="1741675" y="3570170"/>
            <a:ext cx="69762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2016</a:t>
            </a:r>
          </a:p>
        </p:txBody>
      </p:sp>
      <p:sp>
        <p:nvSpPr>
          <p:cNvPr id="32" name="TextBox 31">
            <a:extLst>
              <a:ext uri="{FF2B5EF4-FFF2-40B4-BE49-F238E27FC236}">
                <a16:creationId xmlns:a16="http://schemas.microsoft.com/office/drawing/2014/main" id="{F076B15B-B733-4D87-A37B-63001D820690}"/>
              </a:ext>
            </a:extLst>
          </p:cNvPr>
          <p:cNvSpPr txBox="1"/>
          <p:nvPr/>
        </p:nvSpPr>
        <p:spPr>
          <a:xfrm>
            <a:off x="3788807" y="3570170"/>
            <a:ext cx="69762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2018</a:t>
            </a:r>
          </a:p>
        </p:txBody>
      </p:sp>
      <p:sp>
        <p:nvSpPr>
          <p:cNvPr id="33" name="TextBox 32">
            <a:extLst>
              <a:ext uri="{FF2B5EF4-FFF2-40B4-BE49-F238E27FC236}">
                <a16:creationId xmlns:a16="http://schemas.microsoft.com/office/drawing/2014/main" id="{1B682101-3BC4-47B1-B0E6-76592C131934}"/>
              </a:ext>
            </a:extLst>
          </p:cNvPr>
          <p:cNvSpPr txBox="1"/>
          <p:nvPr/>
        </p:nvSpPr>
        <p:spPr>
          <a:xfrm>
            <a:off x="687860" y="2549331"/>
            <a:ext cx="1343024" cy="83099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Establish the CT Task Force</a:t>
            </a:r>
          </a:p>
        </p:txBody>
      </p:sp>
      <p:sp>
        <p:nvSpPr>
          <p:cNvPr id="36" name="TextBox 35">
            <a:extLst>
              <a:ext uri="{FF2B5EF4-FFF2-40B4-BE49-F238E27FC236}">
                <a16:creationId xmlns:a16="http://schemas.microsoft.com/office/drawing/2014/main" id="{82FC7A2F-0CFB-4229-9606-D406BB511557}"/>
              </a:ext>
            </a:extLst>
          </p:cNvPr>
          <p:cNvSpPr txBox="1"/>
          <p:nvPr/>
        </p:nvSpPr>
        <p:spPr>
          <a:xfrm>
            <a:off x="2145103" y="2440263"/>
            <a:ext cx="1338563" cy="83099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NCI funded CT Registry Pilot</a:t>
            </a:r>
          </a:p>
        </p:txBody>
      </p:sp>
      <p:sp>
        <p:nvSpPr>
          <p:cNvPr id="38" name="TextBox 37">
            <a:extLst>
              <a:ext uri="{FF2B5EF4-FFF2-40B4-BE49-F238E27FC236}">
                <a16:creationId xmlns:a16="http://schemas.microsoft.com/office/drawing/2014/main" id="{CCCF14BF-3577-4CFE-9D15-CF13F2EC5EBE}"/>
              </a:ext>
            </a:extLst>
          </p:cNvPr>
          <p:cNvSpPr txBox="1"/>
          <p:nvPr/>
        </p:nvSpPr>
        <p:spPr>
          <a:xfrm>
            <a:off x="1025234" y="4551444"/>
            <a:ext cx="1890295" cy="83099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Launch of the Cellular Therapy Registry</a:t>
            </a:r>
          </a:p>
        </p:txBody>
      </p:sp>
      <p:sp>
        <p:nvSpPr>
          <p:cNvPr id="40" name="TextBox 39">
            <a:extLst>
              <a:ext uri="{FF2B5EF4-FFF2-40B4-BE49-F238E27FC236}">
                <a16:creationId xmlns:a16="http://schemas.microsoft.com/office/drawing/2014/main" id="{362D82B7-D74B-4651-8517-A6BCF96E162B}"/>
              </a:ext>
            </a:extLst>
          </p:cNvPr>
          <p:cNvSpPr txBox="1"/>
          <p:nvPr/>
        </p:nvSpPr>
        <p:spPr>
          <a:xfrm rot="19062519">
            <a:off x="3069787" y="2400081"/>
            <a:ext cx="2031325"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Approval of Kymriah</a:t>
            </a:r>
          </a:p>
        </p:txBody>
      </p:sp>
      <p:sp>
        <p:nvSpPr>
          <p:cNvPr id="41" name="TextBox 40">
            <a:extLst>
              <a:ext uri="{FF2B5EF4-FFF2-40B4-BE49-F238E27FC236}">
                <a16:creationId xmlns:a16="http://schemas.microsoft.com/office/drawing/2014/main" id="{2B6FD41B-46B9-4BA0-8AC4-C00699C358C4}"/>
              </a:ext>
            </a:extLst>
          </p:cNvPr>
          <p:cNvSpPr txBox="1"/>
          <p:nvPr/>
        </p:nvSpPr>
        <p:spPr>
          <a:xfrm rot="19062519">
            <a:off x="3462847" y="2403806"/>
            <a:ext cx="2066463"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Approval of </a:t>
            </a:r>
            <a:r>
              <a:rPr kumimoji="0" lang="en-US" sz="16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Yescarta</a:t>
            </a: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45" name="TextBox 44">
            <a:extLst>
              <a:ext uri="{FF2B5EF4-FFF2-40B4-BE49-F238E27FC236}">
                <a16:creationId xmlns:a16="http://schemas.microsoft.com/office/drawing/2014/main" id="{6867D700-0BAD-452B-B480-3EB6E5DD0055}"/>
              </a:ext>
            </a:extLst>
          </p:cNvPr>
          <p:cNvSpPr txBox="1"/>
          <p:nvPr/>
        </p:nvSpPr>
        <p:spPr>
          <a:xfrm>
            <a:off x="4383309" y="4420157"/>
            <a:ext cx="3960061" cy="338554"/>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CIBMTR LTFU for Axi-cel</a:t>
            </a:r>
          </a:p>
        </p:txBody>
      </p:sp>
      <p:sp>
        <p:nvSpPr>
          <p:cNvPr id="46" name="TextBox 45">
            <a:extLst>
              <a:ext uri="{FF2B5EF4-FFF2-40B4-BE49-F238E27FC236}">
                <a16:creationId xmlns:a16="http://schemas.microsoft.com/office/drawing/2014/main" id="{5ACE5E82-8DB8-4398-A440-D4EF068002AD}"/>
              </a:ext>
            </a:extLst>
          </p:cNvPr>
          <p:cNvSpPr txBox="1"/>
          <p:nvPr/>
        </p:nvSpPr>
        <p:spPr>
          <a:xfrm>
            <a:off x="4486433" y="3960921"/>
            <a:ext cx="7507709" cy="346836"/>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CIBMTR LTFU for </a:t>
            </a:r>
            <a:r>
              <a:rPr kumimoji="0" lang="en-US" sz="1600" b="1" i="0" u="none" strike="noStrike" kern="1200" cap="none" spc="0" normalizeH="0" baseline="0" noProof="0" dirty="0" err="1">
                <a:ln>
                  <a:noFill/>
                </a:ln>
                <a:solidFill>
                  <a:srgbClr val="FDFDFD"/>
                </a:solidFill>
                <a:effectLst/>
                <a:uLnTx/>
                <a:uFillTx/>
                <a:latin typeface="Arial"/>
                <a:ea typeface="+mn-ea"/>
                <a:cs typeface="+mn-cs"/>
              </a:rPr>
              <a:t>Tisagenleclecel</a:t>
            </a:r>
            <a:endParaRPr kumimoji="0" lang="en-US" sz="1600" b="1" i="0" u="none" strike="noStrike" kern="1200" cap="none" spc="0" normalizeH="0" baseline="0" noProof="0" dirty="0">
              <a:ln>
                <a:noFill/>
              </a:ln>
              <a:solidFill>
                <a:srgbClr val="FDFDFD"/>
              </a:solidFill>
              <a:effectLst/>
              <a:uLnTx/>
              <a:uFillTx/>
              <a:latin typeface="Arial"/>
              <a:ea typeface="+mn-ea"/>
              <a:cs typeface="+mn-cs"/>
            </a:endParaRPr>
          </a:p>
        </p:txBody>
      </p:sp>
      <p:cxnSp>
        <p:nvCxnSpPr>
          <p:cNvPr id="49" name="Straight Connector 48">
            <a:extLst>
              <a:ext uri="{FF2B5EF4-FFF2-40B4-BE49-F238E27FC236}">
                <a16:creationId xmlns:a16="http://schemas.microsoft.com/office/drawing/2014/main" id="{62F0D694-4765-4D39-B1D8-CA6E65A4DBDB}"/>
              </a:ext>
            </a:extLst>
          </p:cNvPr>
          <p:cNvCxnSpPr>
            <a:cxnSpLocks/>
          </p:cNvCxnSpPr>
          <p:nvPr/>
        </p:nvCxnSpPr>
        <p:spPr>
          <a:xfrm>
            <a:off x="2673636" y="3513548"/>
            <a:ext cx="0" cy="36436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0E6D280-611A-4DE0-806B-1ED274E170D6}"/>
              </a:ext>
            </a:extLst>
          </p:cNvPr>
          <p:cNvCxnSpPr>
            <a:cxnSpLocks/>
          </p:cNvCxnSpPr>
          <p:nvPr/>
        </p:nvCxnSpPr>
        <p:spPr>
          <a:xfrm flipV="1">
            <a:off x="2375286" y="3271260"/>
            <a:ext cx="0" cy="21601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D1D05E44-9977-4175-9742-F2AD0B4B7A13}"/>
              </a:ext>
            </a:extLst>
          </p:cNvPr>
          <p:cNvSpPr/>
          <p:nvPr/>
        </p:nvSpPr>
        <p:spPr>
          <a:xfrm>
            <a:off x="4566007" y="1314855"/>
            <a:ext cx="7625993" cy="28583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Japanese Platform to capture CT Data </a:t>
            </a:r>
          </a:p>
        </p:txBody>
      </p:sp>
      <p:cxnSp>
        <p:nvCxnSpPr>
          <p:cNvPr id="42" name="Straight Connector 41">
            <a:extLst>
              <a:ext uri="{FF2B5EF4-FFF2-40B4-BE49-F238E27FC236}">
                <a16:creationId xmlns:a16="http://schemas.microsoft.com/office/drawing/2014/main" id="{45D97652-D89F-4CCF-AF1E-B6D8568FE749}"/>
              </a:ext>
            </a:extLst>
          </p:cNvPr>
          <p:cNvCxnSpPr>
            <a:cxnSpLocks/>
          </p:cNvCxnSpPr>
          <p:nvPr/>
        </p:nvCxnSpPr>
        <p:spPr>
          <a:xfrm>
            <a:off x="9378420" y="3495372"/>
            <a:ext cx="0" cy="107355"/>
          </a:xfrm>
          <a:prstGeom prst="line">
            <a:avLst/>
          </a:prstGeom>
        </p:spPr>
        <p:style>
          <a:lnRef idx="3">
            <a:schemeClr val="accent1"/>
          </a:lnRef>
          <a:fillRef idx="0">
            <a:schemeClr val="accent1"/>
          </a:fillRef>
          <a:effectRef idx="2">
            <a:schemeClr val="accent1"/>
          </a:effectRef>
          <a:fontRef idx="minor">
            <a:schemeClr val="tx1"/>
          </a:fontRef>
        </p:style>
      </p:cxnSp>
      <p:cxnSp>
        <p:nvCxnSpPr>
          <p:cNvPr id="43" name="Straight Connector 42">
            <a:extLst>
              <a:ext uri="{FF2B5EF4-FFF2-40B4-BE49-F238E27FC236}">
                <a16:creationId xmlns:a16="http://schemas.microsoft.com/office/drawing/2014/main" id="{5F8761AF-1BC1-46D4-A222-A85238B4EF56}"/>
              </a:ext>
            </a:extLst>
          </p:cNvPr>
          <p:cNvCxnSpPr>
            <a:cxnSpLocks/>
          </p:cNvCxnSpPr>
          <p:nvPr/>
        </p:nvCxnSpPr>
        <p:spPr>
          <a:xfrm>
            <a:off x="10410295" y="3495372"/>
            <a:ext cx="0" cy="107355"/>
          </a:xfrm>
          <a:prstGeom prst="line">
            <a:avLst/>
          </a:prstGeom>
        </p:spPr>
        <p:style>
          <a:lnRef idx="3">
            <a:schemeClr val="accent1"/>
          </a:lnRef>
          <a:fillRef idx="0">
            <a:schemeClr val="accent1"/>
          </a:fillRef>
          <a:effectRef idx="2">
            <a:schemeClr val="accent1"/>
          </a:effectRef>
          <a:fontRef idx="minor">
            <a:schemeClr val="tx1"/>
          </a:fontRef>
        </p:style>
      </p:cxnSp>
      <p:sp>
        <p:nvSpPr>
          <p:cNvPr id="44" name="TextBox 43">
            <a:extLst>
              <a:ext uri="{FF2B5EF4-FFF2-40B4-BE49-F238E27FC236}">
                <a16:creationId xmlns:a16="http://schemas.microsoft.com/office/drawing/2014/main" id="{3131E544-842F-41DF-869C-D1870539A385}"/>
              </a:ext>
            </a:extLst>
          </p:cNvPr>
          <p:cNvSpPr txBox="1"/>
          <p:nvPr/>
        </p:nvSpPr>
        <p:spPr>
          <a:xfrm>
            <a:off x="4874074" y="3570170"/>
            <a:ext cx="69762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2019</a:t>
            </a:r>
          </a:p>
        </p:txBody>
      </p:sp>
      <p:pic>
        <p:nvPicPr>
          <p:cNvPr id="48" name="Picture 47">
            <a:extLst>
              <a:ext uri="{FF2B5EF4-FFF2-40B4-BE49-F238E27FC236}">
                <a16:creationId xmlns:a16="http://schemas.microsoft.com/office/drawing/2014/main" id="{7C3BCD70-B870-4642-85BA-C11A9EFEA903}"/>
              </a:ext>
            </a:extLst>
          </p:cNvPr>
          <p:cNvPicPr>
            <a:picLocks noChangeAspect="1"/>
          </p:cNvPicPr>
          <p:nvPr/>
        </p:nvPicPr>
        <p:blipFill>
          <a:blip r:embed="rId3"/>
          <a:stretch>
            <a:fillRect/>
          </a:stretch>
        </p:blipFill>
        <p:spPr>
          <a:xfrm>
            <a:off x="5240553" y="2895462"/>
            <a:ext cx="1343433" cy="445953"/>
          </a:xfrm>
          <a:prstGeom prst="rect">
            <a:avLst/>
          </a:prstGeom>
        </p:spPr>
      </p:pic>
      <p:cxnSp>
        <p:nvCxnSpPr>
          <p:cNvPr id="50" name="Straight Connector 49">
            <a:extLst>
              <a:ext uri="{FF2B5EF4-FFF2-40B4-BE49-F238E27FC236}">
                <a16:creationId xmlns:a16="http://schemas.microsoft.com/office/drawing/2014/main" id="{69643229-D6F4-484F-82F8-18148EAD5919}"/>
              </a:ext>
            </a:extLst>
          </p:cNvPr>
          <p:cNvCxnSpPr>
            <a:cxnSpLocks/>
          </p:cNvCxnSpPr>
          <p:nvPr/>
        </p:nvCxnSpPr>
        <p:spPr>
          <a:xfrm>
            <a:off x="11443540" y="3513548"/>
            <a:ext cx="0" cy="107355"/>
          </a:xfrm>
          <a:prstGeom prst="line">
            <a:avLst/>
          </a:prstGeom>
        </p:spPr>
        <p:style>
          <a:lnRef idx="3">
            <a:schemeClr val="accent1"/>
          </a:lnRef>
          <a:fillRef idx="0">
            <a:schemeClr val="accent1"/>
          </a:fillRef>
          <a:effectRef idx="2">
            <a:schemeClr val="accent1"/>
          </a:effectRef>
          <a:fontRef idx="minor">
            <a:schemeClr val="tx1"/>
          </a:fontRef>
        </p:style>
      </p:cxnSp>
      <p:sp>
        <p:nvSpPr>
          <p:cNvPr id="51" name="TextBox 50">
            <a:extLst>
              <a:ext uri="{FF2B5EF4-FFF2-40B4-BE49-F238E27FC236}">
                <a16:creationId xmlns:a16="http://schemas.microsoft.com/office/drawing/2014/main" id="{513A4AC7-A6CE-43C6-ACD7-A572DE884615}"/>
              </a:ext>
            </a:extLst>
          </p:cNvPr>
          <p:cNvSpPr txBox="1"/>
          <p:nvPr/>
        </p:nvSpPr>
        <p:spPr>
          <a:xfrm>
            <a:off x="6931061" y="3570170"/>
            <a:ext cx="69762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2020</a:t>
            </a:r>
          </a:p>
        </p:txBody>
      </p:sp>
      <p:cxnSp>
        <p:nvCxnSpPr>
          <p:cNvPr id="17" name="Connector: Elbow 16">
            <a:extLst>
              <a:ext uri="{FF2B5EF4-FFF2-40B4-BE49-F238E27FC236}">
                <a16:creationId xmlns:a16="http://schemas.microsoft.com/office/drawing/2014/main" id="{269D395C-BBAE-4BA8-BE36-A917FD3BFC21}"/>
              </a:ext>
            </a:extLst>
          </p:cNvPr>
          <p:cNvCxnSpPr>
            <a:cxnSpLocks/>
            <a:endCxn id="38" idx="0"/>
          </p:cNvCxnSpPr>
          <p:nvPr/>
        </p:nvCxnSpPr>
        <p:spPr>
          <a:xfrm rot="5400000">
            <a:off x="1866751" y="3744558"/>
            <a:ext cx="910517" cy="703254"/>
          </a:xfrm>
          <a:prstGeom prst="bentConnector3">
            <a:avLst>
              <a:gd name="adj1" fmla="val 50000"/>
            </a:avLst>
          </a:prstGeom>
          <a:ln w="19050"/>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8C0A572-0153-4EB7-80D3-F879C5C4EC3F}"/>
              </a:ext>
            </a:extLst>
          </p:cNvPr>
          <p:cNvSpPr txBox="1"/>
          <p:nvPr/>
        </p:nvSpPr>
        <p:spPr>
          <a:xfrm>
            <a:off x="9051290" y="3570170"/>
            <a:ext cx="69762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2021</a:t>
            </a:r>
          </a:p>
        </p:txBody>
      </p:sp>
      <p:sp>
        <p:nvSpPr>
          <p:cNvPr id="47" name="TextBox 46">
            <a:extLst>
              <a:ext uri="{FF2B5EF4-FFF2-40B4-BE49-F238E27FC236}">
                <a16:creationId xmlns:a16="http://schemas.microsoft.com/office/drawing/2014/main" id="{83254151-28FB-49B2-8854-A1FA03A75E06}"/>
              </a:ext>
            </a:extLst>
          </p:cNvPr>
          <p:cNvSpPr txBox="1"/>
          <p:nvPr/>
        </p:nvSpPr>
        <p:spPr>
          <a:xfrm rot="19062519">
            <a:off x="7965083" y="2464448"/>
            <a:ext cx="2051331"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Approval of </a:t>
            </a:r>
            <a:r>
              <a:rPr kumimoji="0" lang="en-US" sz="1600" b="0" i="0" u="none" strike="noStrike" kern="1200" cap="none" spc="0" normalizeH="0" baseline="0" noProof="0" dirty="0" err="1">
                <a:ln>
                  <a:noFill/>
                </a:ln>
                <a:solidFill>
                  <a:srgbClr val="000000"/>
                </a:solidFill>
                <a:effectLst/>
                <a:uLnTx/>
                <a:uFillTx/>
                <a:latin typeface="Arial"/>
                <a:ea typeface="+mn-ea"/>
                <a:cs typeface="+mn-cs"/>
              </a:rPr>
              <a:t>Tecartus</a:t>
            </a:r>
            <a:endParaRPr kumimoji="0" lang="en-US" sz="1600" b="0" i="0" u="none" strike="noStrike" kern="1200" cap="none" spc="0" normalizeH="0" baseline="0" noProof="0" dirty="0">
              <a:ln>
                <a:noFill/>
              </a:ln>
              <a:solidFill>
                <a:srgbClr val="000000"/>
              </a:solidFill>
              <a:effectLst/>
              <a:uLnTx/>
              <a:uFillTx/>
              <a:latin typeface="Arial"/>
              <a:ea typeface="+mn-ea"/>
              <a:cs typeface="+mn-cs"/>
            </a:endParaRPr>
          </a:p>
        </p:txBody>
      </p:sp>
      <p:pic>
        <p:nvPicPr>
          <p:cNvPr id="5" name="Picture 4">
            <a:extLst>
              <a:ext uri="{FF2B5EF4-FFF2-40B4-BE49-F238E27FC236}">
                <a16:creationId xmlns:a16="http://schemas.microsoft.com/office/drawing/2014/main" id="{042216E7-07EF-4E60-9BEF-A0DF487AB9E8}"/>
              </a:ext>
            </a:extLst>
          </p:cNvPr>
          <p:cNvPicPr>
            <a:picLocks noChangeAspect="1"/>
          </p:cNvPicPr>
          <p:nvPr/>
        </p:nvPicPr>
        <p:blipFill>
          <a:blip r:embed="rId4"/>
          <a:stretch>
            <a:fillRect/>
          </a:stretch>
        </p:blipFill>
        <p:spPr>
          <a:xfrm>
            <a:off x="8461282" y="1300381"/>
            <a:ext cx="386535" cy="257221"/>
          </a:xfrm>
          <a:prstGeom prst="rect">
            <a:avLst/>
          </a:prstGeom>
        </p:spPr>
      </p:pic>
      <p:sp>
        <p:nvSpPr>
          <p:cNvPr id="55" name="TextBox 54">
            <a:extLst>
              <a:ext uri="{FF2B5EF4-FFF2-40B4-BE49-F238E27FC236}">
                <a16:creationId xmlns:a16="http://schemas.microsoft.com/office/drawing/2014/main" id="{E586CD33-B9BB-4980-9866-6922B346CD4A}"/>
              </a:ext>
            </a:extLst>
          </p:cNvPr>
          <p:cNvSpPr txBox="1"/>
          <p:nvPr/>
        </p:nvSpPr>
        <p:spPr>
          <a:xfrm rot="19062519">
            <a:off x="9300871" y="2441944"/>
            <a:ext cx="2076209"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Approval of </a:t>
            </a:r>
            <a:r>
              <a:rPr lang="en-US" sz="1600" dirty="0">
                <a:solidFill>
                  <a:srgbClr val="000000"/>
                </a:solidFill>
                <a:latin typeface="Arial"/>
              </a:rPr>
              <a:t>Breyanzi</a:t>
            </a:r>
            <a:endParaRPr kumimoji="0" lang="en-US" sz="1600" b="0" i="0" u="none" strike="noStrike" kern="1200" cap="none" spc="0" normalizeH="0" baseline="0" noProof="0" dirty="0">
              <a:ln>
                <a:noFill/>
              </a:ln>
              <a:solidFill>
                <a:srgbClr val="000000"/>
              </a:solidFill>
              <a:effectLst/>
              <a:uLnTx/>
              <a:uFillTx/>
              <a:latin typeface="Arial"/>
              <a:ea typeface="+mn-ea"/>
              <a:cs typeface="+mn-cs"/>
            </a:endParaRPr>
          </a:p>
        </p:txBody>
      </p:sp>
      <p:sp>
        <p:nvSpPr>
          <p:cNvPr id="62" name="TextBox 61">
            <a:extLst>
              <a:ext uri="{FF2B5EF4-FFF2-40B4-BE49-F238E27FC236}">
                <a16:creationId xmlns:a16="http://schemas.microsoft.com/office/drawing/2014/main" id="{C0123C4B-706F-42EB-A996-73FE150EBE4B}"/>
              </a:ext>
            </a:extLst>
          </p:cNvPr>
          <p:cNvSpPr txBox="1"/>
          <p:nvPr/>
        </p:nvSpPr>
        <p:spPr>
          <a:xfrm rot="19062519">
            <a:off x="9761988" y="2480400"/>
            <a:ext cx="2019977" cy="338554"/>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Approval of </a:t>
            </a:r>
            <a:r>
              <a:rPr kumimoji="0" lang="en-US" sz="1600" b="0" i="0" u="none" strike="noStrike" kern="1200" cap="none" spc="0" normalizeH="0" baseline="0" noProof="0" dirty="0" err="1">
                <a:ln>
                  <a:noFill/>
                </a:ln>
                <a:solidFill>
                  <a:srgbClr val="000000"/>
                </a:solidFill>
                <a:effectLst/>
                <a:uLnTx/>
                <a:uFillTx/>
                <a:latin typeface="Arial"/>
                <a:ea typeface="+mn-ea"/>
                <a:cs typeface="+mn-cs"/>
              </a:rPr>
              <a:t>Abecma</a:t>
            </a:r>
            <a:endParaRPr kumimoji="0" lang="en-US" sz="1600" b="0" i="0" u="none" strike="noStrike" kern="1200" cap="none" spc="0" normalizeH="0" baseline="0" noProof="0" dirty="0">
              <a:ln>
                <a:noFill/>
              </a:ln>
              <a:solidFill>
                <a:srgbClr val="000000"/>
              </a:solidFill>
              <a:effectLst/>
              <a:uLnTx/>
              <a:uFillTx/>
              <a:latin typeface="Arial"/>
              <a:ea typeface="+mn-ea"/>
              <a:cs typeface="+mn-cs"/>
            </a:endParaRPr>
          </a:p>
        </p:txBody>
      </p:sp>
      <p:sp>
        <p:nvSpPr>
          <p:cNvPr id="64" name="TextBox 63">
            <a:extLst>
              <a:ext uri="{FF2B5EF4-FFF2-40B4-BE49-F238E27FC236}">
                <a16:creationId xmlns:a16="http://schemas.microsoft.com/office/drawing/2014/main" id="{B92E7367-8B4A-42C0-8763-0E1FE46284A3}"/>
              </a:ext>
            </a:extLst>
          </p:cNvPr>
          <p:cNvSpPr txBox="1"/>
          <p:nvPr/>
        </p:nvSpPr>
        <p:spPr>
          <a:xfrm>
            <a:off x="9632985" y="5257800"/>
            <a:ext cx="2361162" cy="338551"/>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LTFU for </a:t>
            </a:r>
            <a:r>
              <a:rPr lang="en-US" sz="1600" b="1" dirty="0" err="1">
                <a:solidFill>
                  <a:srgbClr val="FDFDFD"/>
                </a:solidFill>
                <a:latin typeface="Arial"/>
              </a:rPr>
              <a:t>Liso-cel</a:t>
            </a:r>
            <a:endParaRPr kumimoji="0" lang="en-US" sz="1600" b="1" i="0" u="none" strike="noStrike" kern="1200" cap="none" spc="0" normalizeH="0" baseline="0" noProof="0" dirty="0">
              <a:ln>
                <a:noFill/>
              </a:ln>
              <a:solidFill>
                <a:srgbClr val="FDFDFD"/>
              </a:solidFill>
              <a:effectLst/>
              <a:uLnTx/>
              <a:uFillTx/>
              <a:latin typeface="Arial"/>
              <a:ea typeface="+mn-ea"/>
              <a:cs typeface="+mn-cs"/>
            </a:endParaRPr>
          </a:p>
        </p:txBody>
      </p:sp>
      <p:sp>
        <p:nvSpPr>
          <p:cNvPr id="65" name="TextBox 64">
            <a:extLst>
              <a:ext uri="{FF2B5EF4-FFF2-40B4-BE49-F238E27FC236}">
                <a16:creationId xmlns:a16="http://schemas.microsoft.com/office/drawing/2014/main" id="{769AFA43-2D1F-47B3-871A-4965FE7B9C84}"/>
              </a:ext>
            </a:extLst>
          </p:cNvPr>
          <p:cNvSpPr txBox="1"/>
          <p:nvPr/>
        </p:nvSpPr>
        <p:spPr>
          <a:xfrm>
            <a:off x="11049000" y="3581400"/>
            <a:ext cx="69762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2022</a:t>
            </a:r>
          </a:p>
        </p:txBody>
      </p:sp>
      <p:sp>
        <p:nvSpPr>
          <p:cNvPr id="66" name="TextBox 65">
            <a:extLst>
              <a:ext uri="{FF2B5EF4-FFF2-40B4-BE49-F238E27FC236}">
                <a16:creationId xmlns:a16="http://schemas.microsoft.com/office/drawing/2014/main" id="{0A12E2BE-86F6-4378-9C4D-F91FA0D022E3}"/>
              </a:ext>
            </a:extLst>
          </p:cNvPr>
          <p:cNvSpPr txBox="1"/>
          <p:nvPr/>
        </p:nvSpPr>
        <p:spPr>
          <a:xfrm>
            <a:off x="10103852" y="5727838"/>
            <a:ext cx="1890295" cy="338554"/>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LTFU for</a:t>
            </a:r>
            <a:r>
              <a:rPr lang="en-US" sz="1600" b="1" dirty="0">
                <a:solidFill>
                  <a:srgbClr val="FDFDFD"/>
                </a:solidFill>
                <a:latin typeface="Arial"/>
              </a:rPr>
              <a:t> Ide-</a:t>
            </a:r>
            <a:r>
              <a:rPr lang="en-US" sz="1600" b="1" dirty="0" err="1">
                <a:solidFill>
                  <a:srgbClr val="FDFDFD"/>
                </a:solidFill>
                <a:latin typeface="Arial"/>
              </a:rPr>
              <a:t>cel</a:t>
            </a:r>
            <a:endParaRPr kumimoji="0" lang="en-US" sz="1600" b="1" i="0" u="none" strike="noStrike" kern="1200" cap="none" spc="0" normalizeH="0" baseline="0" noProof="0" dirty="0">
              <a:ln>
                <a:noFill/>
              </a:ln>
              <a:solidFill>
                <a:srgbClr val="FDFDFD"/>
              </a:solidFill>
              <a:effectLst/>
              <a:uLnTx/>
              <a:uFillTx/>
              <a:latin typeface="Arial"/>
              <a:ea typeface="+mn-ea"/>
              <a:cs typeface="+mn-cs"/>
            </a:endParaRPr>
          </a:p>
        </p:txBody>
      </p:sp>
      <p:sp>
        <p:nvSpPr>
          <p:cNvPr id="67" name="TextBox 66">
            <a:extLst>
              <a:ext uri="{FF2B5EF4-FFF2-40B4-BE49-F238E27FC236}">
                <a16:creationId xmlns:a16="http://schemas.microsoft.com/office/drawing/2014/main" id="{9EC82649-0871-426A-8E53-2535C174056A}"/>
              </a:ext>
            </a:extLst>
          </p:cNvPr>
          <p:cNvSpPr txBox="1"/>
          <p:nvPr/>
        </p:nvSpPr>
        <p:spPr>
          <a:xfrm>
            <a:off x="8242257" y="4809373"/>
            <a:ext cx="3751890" cy="338551"/>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DFDFD"/>
                </a:solidFill>
                <a:effectLst/>
                <a:uLnTx/>
                <a:uFillTx/>
                <a:latin typeface="Arial"/>
                <a:ea typeface="+mn-ea"/>
                <a:cs typeface="+mn-cs"/>
              </a:rPr>
              <a:t>LTFU for </a:t>
            </a:r>
            <a:r>
              <a:rPr lang="en-US" sz="1600" b="1" dirty="0" err="1">
                <a:solidFill>
                  <a:srgbClr val="FDFDFD"/>
                </a:solidFill>
                <a:latin typeface="Arial"/>
              </a:rPr>
              <a:t>Brexu-cel</a:t>
            </a:r>
            <a:endParaRPr kumimoji="0" lang="en-US" sz="1600" b="1" i="0" u="none" strike="noStrike" kern="1200" cap="none" spc="0" normalizeH="0" baseline="0" noProof="0" dirty="0">
              <a:ln>
                <a:noFill/>
              </a:ln>
              <a:solidFill>
                <a:srgbClr val="FDFDFD"/>
              </a:solidFill>
              <a:effectLst/>
              <a:uLnTx/>
              <a:uFillTx/>
              <a:latin typeface="Arial"/>
              <a:ea typeface="+mn-ea"/>
              <a:cs typeface="+mn-cs"/>
            </a:endParaRPr>
          </a:p>
        </p:txBody>
      </p:sp>
    </p:spTree>
    <p:extLst>
      <p:ext uri="{BB962C8B-B14F-4D97-AF65-F5344CB8AC3E}">
        <p14:creationId xmlns:p14="http://schemas.microsoft.com/office/powerpoint/2010/main" val="3988701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549253-E308-480D-B895-73548038AB24}"/>
              </a:ext>
            </a:extLst>
          </p:cNvPr>
          <p:cNvSpPr>
            <a:spLocks noGrp="1"/>
          </p:cNvSpPr>
          <p:nvPr>
            <p:ph type="title"/>
          </p:nvPr>
        </p:nvSpPr>
        <p:spPr>
          <a:xfrm>
            <a:off x="609600" y="152400"/>
            <a:ext cx="9113520" cy="1143000"/>
          </a:xfrm>
        </p:spPr>
        <p:txBody>
          <a:bodyPr/>
          <a:lstStyle/>
          <a:p>
            <a:r>
              <a:rPr lang="en-US" sz="3800" dirty="0"/>
              <a:t>CAR T cell Post Approval Studies for LTFU</a:t>
            </a:r>
          </a:p>
        </p:txBody>
      </p:sp>
      <p:graphicFrame>
        <p:nvGraphicFramePr>
          <p:cNvPr id="7" name="Content Placeholder 6">
            <a:extLst>
              <a:ext uri="{FF2B5EF4-FFF2-40B4-BE49-F238E27FC236}">
                <a16:creationId xmlns:a16="http://schemas.microsoft.com/office/drawing/2014/main" id="{BE6036BD-9271-4973-8611-DD3563B12A49}"/>
              </a:ext>
            </a:extLst>
          </p:cNvPr>
          <p:cNvGraphicFramePr>
            <a:graphicFrameLocks noGrp="1"/>
          </p:cNvGraphicFramePr>
          <p:nvPr>
            <p:ph idx="1"/>
          </p:nvPr>
        </p:nvGraphicFramePr>
        <p:xfrm>
          <a:off x="325120" y="1245457"/>
          <a:ext cx="11682398" cy="5308600"/>
        </p:xfrm>
        <a:graphic>
          <a:graphicData uri="http://schemas.openxmlformats.org/drawingml/2006/table">
            <a:tbl>
              <a:tblPr firstRow="1" bandRow="1">
                <a:tableStyleId>{2D5ABB26-0587-4C30-8999-92F81FD0307C}</a:tableStyleId>
              </a:tblPr>
              <a:tblGrid>
                <a:gridCol w="2920599">
                  <a:extLst>
                    <a:ext uri="{9D8B030D-6E8A-4147-A177-3AD203B41FA5}">
                      <a16:colId xmlns:a16="http://schemas.microsoft.com/office/drawing/2014/main" val="1993784200"/>
                    </a:ext>
                  </a:extLst>
                </a:gridCol>
                <a:gridCol w="1031007">
                  <a:extLst>
                    <a:ext uri="{9D8B030D-6E8A-4147-A177-3AD203B41FA5}">
                      <a16:colId xmlns:a16="http://schemas.microsoft.com/office/drawing/2014/main" val="2746313029"/>
                    </a:ext>
                  </a:extLst>
                </a:gridCol>
                <a:gridCol w="4992729">
                  <a:extLst>
                    <a:ext uri="{9D8B030D-6E8A-4147-A177-3AD203B41FA5}">
                      <a16:colId xmlns:a16="http://schemas.microsoft.com/office/drawing/2014/main" val="2068281408"/>
                    </a:ext>
                  </a:extLst>
                </a:gridCol>
                <a:gridCol w="2738063">
                  <a:extLst>
                    <a:ext uri="{9D8B030D-6E8A-4147-A177-3AD203B41FA5}">
                      <a16:colId xmlns:a16="http://schemas.microsoft.com/office/drawing/2014/main" val="273957105"/>
                    </a:ext>
                  </a:extLst>
                </a:gridCol>
              </a:tblGrid>
              <a:tr h="370840">
                <a:tc>
                  <a:txBody>
                    <a:bodyPr/>
                    <a:lstStyle/>
                    <a:p>
                      <a:r>
                        <a:rPr lang="en-US" sz="1600" b="1" dirty="0">
                          <a:solidFill>
                            <a:schemeClr val="accent2"/>
                          </a:solidFill>
                        </a:rPr>
                        <a:t>Project</a:t>
                      </a:r>
                    </a:p>
                  </a:txBody>
                  <a:tcPr>
                    <a:solidFill>
                      <a:schemeClr val="bg1"/>
                    </a:solidFill>
                  </a:tcPr>
                </a:tc>
                <a:tc>
                  <a:txBody>
                    <a:bodyPr/>
                    <a:lstStyle/>
                    <a:p>
                      <a:r>
                        <a:rPr lang="en-US" sz="1600" b="1" dirty="0">
                          <a:solidFill>
                            <a:schemeClr val="accent2"/>
                          </a:solidFill>
                        </a:rPr>
                        <a:t>Sponsor</a:t>
                      </a:r>
                    </a:p>
                  </a:txBody>
                  <a:tcPr>
                    <a:solidFill>
                      <a:schemeClr val="bg1"/>
                    </a:solidFill>
                  </a:tcPr>
                </a:tc>
                <a:tc>
                  <a:txBody>
                    <a:bodyPr/>
                    <a:lstStyle/>
                    <a:p>
                      <a:r>
                        <a:rPr lang="en-US" sz="1600" b="1" dirty="0">
                          <a:solidFill>
                            <a:schemeClr val="accent2"/>
                          </a:solidFill>
                        </a:rPr>
                        <a:t>Objective</a:t>
                      </a:r>
                    </a:p>
                  </a:txBody>
                  <a:tcPr>
                    <a:solidFill>
                      <a:schemeClr val="bg1"/>
                    </a:solidFill>
                  </a:tcPr>
                </a:tc>
                <a:tc>
                  <a:txBody>
                    <a:bodyPr/>
                    <a:lstStyle/>
                    <a:p>
                      <a:r>
                        <a:rPr lang="en-US" sz="1600" b="1" dirty="0">
                          <a:solidFill>
                            <a:schemeClr val="accent2"/>
                          </a:solidFill>
                        </a:rPr>
                        <a:t>Timeline/Duration</a:t>
                      </a:r>
                    </a:p>
                  </a:txBody>
                  <a:tcPr>
                    <a:solidFill>
                      <a:schemeClr val="bg1"/>
                    </a:solidFill>
                  </a:tcPr>
                </a:tc>
                <a:extLst>
                  <a:ext uri="{0D108BD9-81ED-4DB2-BD59-A6C34878D82A}">
                    <a16:rowId xmlns:a16="http://schemas.microsoft.com/office/drawing/2014/main" val="1685141865"/>
                  </a:ext>
                </a:extLst>
              </a:tr>
              <a:tr h="822960">
                <a:tc>
                  <a:txBody>
                    <a:bodyPr/>
                    <a:lstStyle/>
                    <a:p>
                      <a:r>
                        <a:rPr lang="en-US" sz="1600" b="1" dirty="0" err="1">
                          <a:solidFill>
                            <a:schemeClr val="accent1"/>
                          </a:solidFill>
                        </a:rPr>
                        <a:t>Yescarta</a:t>
                      </a:r>
                      <a:r>
                        <a:rPr lang="en-US" sz="1600" b="1" dirty="0">
                          <a:solidFill>
                            <a:schemeClr val="accent1"/>
                          </a:solidFill>
                        </a:rPr>
                        <a:t> LTFU</a:t>
                      </a:r>
                    </a:p>
                    <a:p>
                      <a:pPr>
                        <a:spcBef>
                          <a:spcPts val="600"/>
                        </a:spcBef>
                      </a:pPr>
                      <a:r>
                        <a:rPr lang="en-US" sz="1600" b="1" dirty="0">
                          <a:solidFill>
                            <a:schemeClr val="accent1"/>
                          </a:solidFill>
                        </a:rPr>
                        <a:t>(Axicabtagene </a:t>
                      </a:r>
                      <a:r>
                        <a:rPr lang="en-US" sz="1600" b="1" dirty="0" err="1">
                          <a:solidFill>
                            <a:schemeClr val="accent1"/>
                          </a:solidFill>
                        </a:rPr>
                        <a:t>ciloleucel</a:t>
                      </a:r>
                      <a:r>
                        <a:rPr lang="en-US" sz="1600" b="1" dirty="0">
                          <a:solidFill>
                            <a:schemeClr val="accent1"/>
                          </a:solidFill>
                        </a:rPr>
                        <a:t>)</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t>Kite</a:t>
                      </a:r>
                    </a:p>
                  </a:txBody>
                  <a:tcPr>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a:t>Safety and efficacy outcomes (PASS)</a:t>
                      </a:r>
                    </a:p>
                    <a:p>
                      <a:r>
                        <a:rPr lang="en-US" sz="1600" b="1" dirty="0">
                          <a:solidFill>
                            <a:schemeClr val="accent3"/>
                          </a:solidFill>
                        </a:rPr>
                        <a:t>N=1,800 </a:t>
                      </a:r>
                      <a:r>
                        <a:rPr lang="en-US" sz="1600" b="0" dirty="0">
                          <a:solidFill>
                            <a:schemeClr val="tx1"/>
                          </a:solidFill>
                        </a:rPr>
                        <a:t>(Current 1500 LBL, 170 FL)</a:t>
                      </a:r>
                      <a:endParaRPr lang="en-US" sz="1600" b="0" i="1" dirty="0">
                        <a:solidFill>
                          <a:schemeClr val="accent3"/>
                        </a:solidFill>
                      </a:endParaRPr>
                    </a:p>
                    <a:p>
                      <a:r>
                        <a:rPr lang="en-US" sz="1600" b="1" dirty="0">
                          <a:solidFill>
                            <a:schemeClr val="accent3"/>
                          </a:solidFill>
                        </a:rPr>
                        <a:t>Diseases: DLBCL (1500), FL (300) </a:t>
                      </a:r>
                    </a:p>
                  </a:txBody>
                  <a:tcPr>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a:solidFill>
                            <a:schemeClr val="accent3"/>
                          </a:solidFill>
                        </a:rPr>
                        <a:t>07/2018</a:t>
                      </a:r>
                    </a:p>
                    <a:p>
                      <a:r>
                        <a:rPr lang="en-US" sz="1600" b="1" dirty="0">
                          <a:solidFill>
                            <a:schemeClr val="accent3"/>
                          </a:solidFill>
                        </a:rPr>
                        <a:t>4</a:t>
                      </a:r>
                      <a:r>
                        <a:rPr lang="en-US" sz="1600" dirty="0"/>
                        <a:t> years of accrual</a:t>
                      </a:r>
                    </a:p>
                    <a:p>
                      <a:r>
                        <a:rPr lang="en-US" sz="1600" b="1" dirty="0">
                          <a:solidFill>
                            <a:schemeClr val="accent3"/>
                          </a:solidFill>
                        </a:rPr>
                        <a:t>15 </a:t>
                      </a:r>
                      <a:r>
                        <a:rPr lang="en-US" sz="1600" dirty="0"/>
                        <a:t>years of follow up</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8979593"/>
                  </a:ext>
                </a:extLst>
              </a:tr>
              <a:tr h="822960">
                <a:tc>
                  <a:txBody>
                    <a:bodyPr/>
                    <a:lstStyle/>
                    <a:p>
                      <a:r>
                        <a:rPr lang="en-US" sz="1600" b="1" dirty="0" err="1">
                          <a:solidFill>
                            <a:schemeClr val="accent1"/>
                          </a:solidFill>
                        </a:rPr>
                        <a:t>Kymriah</a:t>
                      </a:r>
                      <a:r>
                        <a:rPr lang="en-US" sz="1600" b="1" dirty="0">
                          <a:solidFill>
                            <a:schemeClr val="accent1"/>
                          </a:solidFill>
                        </a:rPr>
                        <a:t> LTFU</a:t>
                      </a:r>
                    </a:p>
                    <a:p>
                      <a:r>
                        <a:rPr lang="en-US" sz="1600" b="1" dirty="0">
                          <a:solidFill>
                            <a:schemeClr val="accent1"/>
                          </a:solidFill>
                        </a:rPr>
                        <a:t>(</a:t>
                      </a:r>
                      <a:r>
                        <a:rPr lang="en-US" sz="1600" b="1" dirty="0" err="1">
                          <a:solidFill>
                            <a:schemeClr val="accent1"/>
                          </a:solidFill>
                        </a:rPr>
                        <a:t>Tisagenlecleucel</a:t>
                      </a:r>
                      <a:r>
                        <a:rPr lang="en-US" sz="1600" b="1" dirty="0">
                          <a:solidFill>
                            <a:schemeClr val="accent1"/>
                          </a:solidFill>
                        </a:rPr>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t>Novartis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a:t>Safety and efficacy outcomes (PASS)</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N=2,500 </a:t>
                      </a:r>
                      <a:r>
                        <a:rPr lang="en-US" sz="1600" b="0" dirty="0">
                          <a:solidFill>
                            <a:schemeClr val="tx1"/>
                          </a:solidFill>
                        </a:rPr>
                        <a:t>(</a:t>
                      </a:r>
                      <a:r>
                        <a:rPr lang="en-US" sz="1600" b="0" i="1" dirty="0">
                          <a:solidFill>
                            <a:schemeClr val="tx1"/>
                          </a:solidFill>
                        </a:rPr>
                        <a:t>Current N=1950</a:t>
                      </a:r>
                      <a:r>
                        <a:rPr lang="en-US" sz="1600" b="0" i="1" dirty="0">
                          <a:solidFill>
                            <a:schemeClr val="accent3"/>
                          </a:solidFill>
                        </a:rPr>
                        <a:t>)</a:t>
                      </a:r>
                      <a:endParaRPr lang="en-US" sz="1600" b="1" dirty="0">
                        <a:solidFill>
                          <a:schemeClr val="accent3"/>
                        </a:solidFill>
                      </a:endParaRPr>
                    </a:p>
                    <a:p>
                      <a:r>
                        <a:rPr lang="en-US" sz="1600" b="1" dirty="0">
                          <a:solidFill>
                            <a:schemeClr val="accent3"/>
                          </a:solidFill>
                        </a:rPr>
                        <a:t>Diseases: DLBCL (1500) and ALL (1000)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a:solidFill>
                            <a:schemeClr val="accent3"/>
                          </a:solidFill>
                        </a:rPr>
                        <a:t>08/2018</a:t>
                      </a:r>
                    </a:p>
                    <a:p>
                      <a:r>
                        <a:rPr lang="en-US" sz="1600" b="1" dirty="0">
                          <a:solidFill>
                            <a:schemeClr val="accent3"/>
                          </a:solidFill>
                        </a:rPr>
                        <a:t>5</a:t>
                      </a:r>
                      <a:r>
                        <a:rPr lang="en-US" sz="1600" dirty="0"/>
                        <a:t> years of accrual</a:t>
                      </a:r>
                    </a:p>
                    <a:p>
                      <a:r>
                        <a:rPr lang="en-US" sz="1600" b="1" dirty="0">
                          <a:solidFill>
                            <a:schemeClr val="accent3"/>
                          </a:solidFill>
                        </a:rPr>
                        <a:t>15</a:t>
                      </a:r>
                      <a:r>
                        <a:rPr lang="en-US" sz="1600" dirty="0"/>
                        <a:t> years of follow up</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78585"/>
                  </a:ext>
                </a:extLst>
              </a:tr>
              <a:tr h="822960">
                <a:tc>
                  <a:txBody>
                    <a:bodyPr/>
                    <a:lstStyle/>
                    <a:p>
                      <a:r>
                        <a:rPr lang="en-US" sz="1600" b="1" dirty="0" err="1">
                          <a:solidFill>
                            <a:schemeClr val="accent1"/>
                          </a:solidFill>
                        </a:rPr>
                        <a:t>Breyanzi</a:t>
                      </a:r>
                      <a:r>
                        <a:rPr lang="en-US" sz="1600" b="1" dirty="0">
                          <a:solidFill>
                            <a:schemeClr val="accent1"/>
                          </a:solidFill>
                        </a:rPr>
                        <a:t> LTFU (</a:t>
                      </a:r>
                      <a:r>
                        <a:rPr lang="en-US" sz="1600" b="1" dirty="0" err="1">
                          <a:solidFill>
                            <a:schemeClr val="accent1"/>
                          </a:solidFill>
                        </a:rPr>
                        <a:t>Lisocabtagene</a:t>
                      </a:r>
                      <a:r>
                        <a:rPr lang="en-US" sz="1600" b="1" dirty="0">
                          <a:solidFill>
                            <a:schemeClr val="accent1"/>
                          </a:solidFill>
                        </a:rPr>
                        <a:t>  </a:t>
                      </a:r>
                      <a:r>
                        <a:rPr lang="en-US" sz="1600" b="1" dirty="0" err="1">
                          <a:solidFill>
                            <a:schemeClr val="accent1"/>
                          </a:solidFill>
                        </a:rPr>
                        <a:t>maraleucel</a:t>
                      </a:r>
                      <a:r>
                        <a:rPr lang="en-US" sz="1600" b="1" dirty="0">
                          <a:solidFill>
                            <a:schemeClr val="accent1"/>
                          </a:solidFill>
                        </a:rPr>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t>BMS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a:t>Safety and efficacy outcomes (PASS)</a:t>
                      </a:r>
                    </a:p>
                    <a:p>
                      <a:r>
                        <a:rPr lang="en-US" sz="1600" b="1" dirty="0">
                          <a:solidFill>
                            <a:schemeClr val="accent3"/>
                          </a:solidFill>
                        </a:rPr>
                        <a:t>N=1,000 </a:t>
                      </a:r>
                      <a:r>
                        <a:rPr lang="en-US" sz="1600" b="0" dirty="0">
                          <a:solidFill>
                            <a:schemeClr val="tx1"/>
                          </a:solidFill>
                        </a:rPr>
                        <a:t>(Current N=185)</a:t>
                      </a:r>
                      <a:endParaRPr lang="en-US" sz="1600" b="1" dirty="0">
                        <a:solidFill>
                          <a:schemeClr val="accent3"/>
                        </a:solidFill>
                      </a:endParaRPr>
                    </a:p>
                    <a:p>
                      <a:r>
                        <a:rPr lang="en-US" sz="1600" b="1" dirty="0">
                          <a:solidFill>
                            <a:schemeClr val="accent3"/>
                          </a:solidFill>
                        </a:rPr>
                        <a:t>Disease: DLBCL</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a:solidFill>
                            <a:schemeClr val="accent3"/>
                          </a:solidFill>
                        </a:rPr>
                        <a:t>02/2021</a:t>
                      </a:r>
                    </a:p>
                    <a:p>
                      <a:r>
                        <a:rPr lang="en-US" sz="1600" b="1" dirty="0">
                          <a:solidFill>
                            <a:schemeClr val="accent3"/>
                          </a:solidFill>
                        </a:rPr>
                        <a:t>5</a:t>
                      </a:r>
                      <a:r>
                        <a:rPr lang="en-US" sz="1600" dirty="0"/>
                        <a:t> years</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15</a:t>
                      </a:r>
                      <a:r>
                        <a:rPr lang="en-US" sz="1600" dirty="0"/>
                        <a:t> years of follow up</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84978983"/>
                  </a:ext>
                </a:extLst>
              </a:tr>
              <a:tr h="822960">
                <a:tc>
                  <a:txBody>
                    <a:bodyPr/>
                    <a:lstStyle/>
                    <a:p>
                      <a:r>
                        <a:rPr lang="en-US" sz="1600" b="1" dirty="0" err="1">
                          <a:solidFill>
                            <a:schemeClr val="accent1"/>
                          </a:solidFill>
                        </a:rPr>
                        <a:t>Abecma</a:t>
                      </a:r>
                      <a:r>
                        <a:rPr lang="en-US" sz="1600" b="1" dirty="0">
                          <a:solidFill>
                            <a:schemeClr val="accent1"/>
                          </a:solidFill>
                        </a:rPr>
                        <a:t> LTFU</a:t>
                      </a:r>
                    </a:p>
                    <a:p>
                      <a:r>
                        <a:rPr lang="en-US" sz="1600" b="1" dirty="0">
                          <a:solidFill>
                            <a:schemeClr val="accent1"/>
                          </a:solidFill>
                        </a:rPr>
                        <a:t>(</a:t>
                      </a:r>
                      <a:r>
                        <a:rPr lang="en-US" sz="1600" b="1" dirty="0" err="1">
                          <a:solidFill>
                            <a:schemeClr val="accent1"/>
                          </a:solidFill>
                        </a:rPr>
                        <a:t>Idecabtagene</a:t>
                      </a:r>
                      <a:r>
                        <a:rPr lang="en-US" sz="1600" b="1" dirty="0">
                          <a:solidFill>
                            <a:schemeClr val="accent1"/>
                          </a:solidFill>
                        </a:rPr>
                        <a:t> </a:t>
                      </a:r>
                      <a:r>
                        <a:rPr lang="en-US" sz="1600" b="1" dirty="0" err="1">
                          <a:solidFill>
                            <a:schemeClr val="accent1"/>
                          </a:solidFill>
                        </a:rPr>
                        <a:t>vecleucel</a:t>
                      </a:r>
                      <a:r>
                        <a:rPr lang="en-US" sz="1600" b="1" dirty="0">
                          <a:solidFill>
                            <a:schemeClr val="accent1"/>
                          </a:solidFill>
                        </a:rPr>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t>BMS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a:t>Safety and efficacy outcomes (PASS)</a:t>
                      </a:r>
                    </a:p>
                    <a:p>
                      <a:r>
                        <a:rPr lang="en-US" sz="1600" b="1" dirty="0">
                          <a:solidFill>
                            <a:schemeClr val="accent3"/>
                          </a:solidFill>
                        </a:rPr>
                        <a:t>N=1,000 </a:t>
                      </a:r>
                      <a:r>
                        <a:rPr lang="en-US" sz="1600" b="0" dirty="0">
                          <a:solidFill>
                            <a:schemeClr val="tx1"/>
                          </a:solidFill>
                        </a:rPr>
                        <a:t>(Current N=316)</a:t>
                      </a:r>
                      <a:r>
                        <a:rPr lang="en-US" sz="1600" b="1" dirty="0">
                          <a:solidFill>
                            <a:schemeClr val="accent3"/>
                          </a:solidFill>
                        </a:rPr>
                        <a:t> </a:t>
                      </a:r>
                    </a:p>
                    <a:p>
                      <a:r>
                        <a:rPr lang="en-US" sz="1600" b="1" dirty="0">
                          <a:solidFill>
                            <a:schemeClr val="accent3"/>
                          </a:solidFill>
                        </a:rPr>
                        <a:t>Disease: Multiple Myeloma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03/2021</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3</a:t>
                      </a:r>
                      <a:r>
                        <a:rPr lang="en-US" sz="1600" dirty="0"/>
                        <a:t> years</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15</a:t>
                      </a:r>
                      <a:r>
                        <a:rPr lang="en-US" sz="1600" dirty="0"/>
                        <a:t> years of follow up</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0315267"/>
                  </a:ext>
                </a:extLst>
              </a:tr>
              <a:tr h="822960">
                <a:tc>
                  <a:txBody>
                    <a:bodyPr/>
                    <a:lstStyle/>
                    <a:p>
                      <a:r>
                        <a:rPr lang="en-US" sz="1600" b="1" dirty="0" err="1">
                          <a:solidFill>
                            <a:schemeClr val="accent1"/>
                          </a:solidFill>
                        </a:rPr>
                        <a:t>Tecartus</a:t>
                      </a:r>
                      <a:endParaRPr lang="en-US" sz="1600" b="1" dirty="0">
                        <a:solidFill>
                          <a:schemeClr val="accent1"/>
                        </a:solidFill>
                      </a:endParaRPr>
                    </a:p>
                    <a:p>
                      <a:r>
                        <a:rPr lang="en-US" sz="1600" b="1" dirty="0">
                          <a:solidFill>
                            <a:schemeClr val="accent1"/>
                          </a:solidFill>
                        </a:rPr>
                        <a:t>(</a:t>
                      </a:r>
                      <a:r>
                        <a:rPr lang="en-US" sz="1600" b="1" dirty="0" err="1">
                          <a:solidFill>
                            <a:schemeClr val="accent1"/>
                          </a:solidFill>
                        </a:rPr>
                        <a:t>Brexucatagene</a:t>
                      </a:r>
                      <a:r>
                        <a:rPr lang="en-US" sz="1600" b="1" dirty="0">
                          <a:solidFill>
                            <a:schemeClr val="accent1"/>
                          </a:solidFill>
                        </a:rPr>
                        <a:t> </a:t>
                      </a:r>
                      <a:r>
                        <a:rPr lang="en-US" sz="1600" b="1" dirty="0" err="1">
                          <a:solidFill>
                            <a:schemeClr val="accent1"/>
                          </a:solidFill>
                        </a:rPr>
                        <a:t>autoleucel</a:t>
                      </a:r>
                      <a:r>
                        <a:rPr lang="en-US" sz="1600" b="1" dirty="0">
                          <a:solidFill>
                            <a:schemeClr val="accent1"/>
                          </a:solidFill>
                        </a:rPr>
                        <a: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t>Kite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a:t>Safety and efficacy outcomes (PASS)</a:t>
                      </a:r>
                    </a:p>
                    <a:p>
                      <a:r>
                        <a:rPr lang="en-US" sz="1600" b="1" dirty="0">
                          <a:solidFill>
                            <a:schemeClr val="accent3"/>
                          </a:solidFill>
                        </a:rPr>
                        <a:t>N=1000 </a:t>
                      </a:r>
                      <a:r>
                        <a:rPr lang="en-US" sz="1600" b="0" dirty="0">
                          <a:solidFill>
                            <a:schemeClr val="tx1"/>
                          </a:solidFill>
                        </a:rPr>
                        <a:t>(Current, MCL N=330, ALL N=25)</a:t>
                      </a:r>
                      <a:endParaRPr lang="en-US" sz="1600" b="1" dirty="0">
                        <a:solidFill>
                          <a:schemeClr val="accent3"/>
                        </a:solidFill>
                      </a:endParaRPr>
                    </a:p>
                    <a:p>
                      <a:r>
                        <a:rPr lang="en-US" sz="1600" b="1" dirty="0">
                          <a:solidFill>
                            <a:schemeClr val="accent3"/>
                          </a:solidFill>
                        </a:rPr>
                        <a:t>Disease: Mantle Cell Lymphoma (500), ALL (500)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07/2020</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3</a:t>
                      </a:r>
                      <a:r>
                        <a:rPr lang="en-US" sz="1600" dirty="0"/>
                        <a:t> years</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15</a:t>
                      </a:r>
                      <a:r>
                        <a:rPr lang="en-US" sz="1600" dirty="0"/>
                        <a:t> years of follow up</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5679993"/>
                  </a:ext>
                </a:extLst>
              </a:tr>
              <a:tr h="822960">
                <a:tc>
                  <a:txBody>
                    <a:bodyPr/>
                    <a:lstStyle/>
                    <a:p>
                      <a:r>
                        <a:rPr lang="en-US" sz="1600" b="1" dirty="0" err="1">
                          <a:solidFill>
                            <a:schemeClr val="accent1"/>
                          </a:solidFill>
                        </a:rPr>
                        <a:t>Carvytki</a:t>
                      </a:r>
                      <a:endParaRPr lang="en-US" sz="1600" b="1" dirty="0">
                        <a:solidFill>
                          <a:schemeClr val="accent1"/>
                        </a:solidFill>
                      </a:endParaRPr>
                    </a:p>
                    <a:p>
                      <a:r>
                        <a:rPr lang="en-US" sz="1600" b="1" dirty="0" err="1">
                          <a:solidFill>
                            <a:schemeClr val="accent1"/>
                          </a:solidFill>
                        </a:rPr>
                        <a:t>Ciltacabtagene</a:t>
                      </a:r>
                      <a:r>
                        <a:rPr lang="en-US" sz="1600" b="1" dirty="0">
                          <a:solidFill>
                            <a:schemeClr val="accent1"/>
                          </a:solidFill>
                        </a:rPr>
                        <a:t> </a:t>
                      </a:r>
                      <a:r>
                        <a:rPr lang="en-US" sz="1600" b="1" dirty="0" err="1">
                          <a:solidFill>
                            <a:schemeClr val="accent1"/>
                          </a:solidFill>
                        </a:rPr>
                        <a:t>autoleucel</a:t>
                      </a:r>
                      <a:endParaRPr lang="en-US" sz="1600" b="1" dirty="0">
                        <a:solidFill>
                          <a:schemeClr val="accent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t>Janssen/Legend</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a:t>Safety and efficacy outcomes (PASS)</a:t>
                      </a:r>
                    </a:p>
                    <a:p>
                      <a:r>
                        <a:rPr lang="en-US" sz="1600" b="1" dirty="0">
                          <a:solidFill>
                            <a:schemeClr val="accent3"/>
                          </a:solidFill>
                        </a:rPr>
                        <a:t>N=1500 Disease: Multiple Myeloma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03/2022</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3</a:t>
                      </a:r>
                      <a:r>
                        <a:rPr lang="en-US" sz="1600" dirty="0"/>
                        <a:t> years</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chemeClr val="accent3"/>
                          </a:solidFill>
                        </a:rPr>
                        <a:t>15</a:t>
                      </a:r>
                      <a:r>
                        <a:rPr lang="en-US" sz="1600" dirty="0"/>
                        <a:t> years of follow up</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38895849"/>
                  </a:ext>
                </a:extLst>
              </a:tr>
            </a:tbl>
          </a:graphicData>
        </a:graphic>
      </p:graphicFrame>
      <p:sp>
        <p:nvSpPr>
          <p:cNvPr id="4" name="Slide Number Placeholder 3">
            <a:extLst>
              <a:ext uri="{FF2B5EF4-FFF2-40B4-BE49-F238E27FC236}">
                <a16:creationId xmlns:a16="http://schemas.microsoft.com/office/drawing/2014/main" id="{3D755078-FF4E-404F-A1A0-6AA5761FDF66}"/>
              </a:ext>
            </a:extLst>
          </p:cNvPr>
          <p:cNvSpPr>
            <a:spLocks noGrp="1"/>
          </p:cNvSpPr>
          <p:nvPr>
            <p:ph type="sldNum" sz="quarter" idx="11"/>
          </p:nvPr>
        </p:nvSpPr>
        <p:spPr/>
        <p:txBody>
          <a:bodyPr/>
          <a:lstStyle/>
          <a:p>
            <a:pPr defTabSz="914377">
              <a:defRPr/>
            </a:pPr>
            <a:fld id="{32C8EC3D-90E4-4F43-BB35-AFAA08E15E9D}" type="slidenum">
              <a:rPr lang="en-US" altLang="en-US">
                <a:latin typeface="Arial"/>
              </a:rPr>
              <a:pPr defTabSz="914377">
                <a:defRPr/>
              </a:pPr>
              <a:t>4</a:t>
            </a:fld>
            <a:endParaRPr lang="en-US" altLang="en-US">
              <a:latin typeface="Arial"/>
            </a:endParaRPr>
          </a:p>
        </p:txBody>
      </p:sp>
    </p:spTree>
    <p:extLst>
      <p:ext uri="{BB962C8B-B14F-4D97-AF65-F5344CB8AC3E}">
        <p14:creationId xmlns:p14="http://schemas.microsoft.com/office/powerpoint/2010/main" val="4194848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679CB5B-B712-4BAF-A86D-732B7E2D5D90}"/>
              </a:ext>
            </a:extLst>
          </p:cNvPr>
          <p:cNvSpPr>
            <a:spLocks noGrp="1"/>
          </p:cNvSpPr>
          <p:nvPr>
            <p:ph type="title"/>
          </p:nvPr>
        </p:nvSpPr>
        <p:spPr>
          <a:xfrm>
            <a:off x="609600" y="228600"/>
            <a:ext cx="10972800" cy="1143000"/>
          </a:xfrm>
        </p:spPr>
        <p:txBody>
          <a:bodyPr/>
          <a:lstStyle/>
          <a:p>
            <a:r>
              <a:rPr lang="en-US" sz="3400" dirty="0"/>
              <a:t>Number of CAR T cell infusions: 2016-2021 </a:t>
            </a:r>
            <a:br>
              <a:rPr lang="en-US" sz="3400" dirty="0"/>
            </a:br>
            <a:r>
              <a:rPr lang="en-US" sz="3400" dirty="0"/>
              <a:t>(6,343 patients and 6,624 infusions) </a:t>
            </a:r>
          </a:p>
        </p:txBody>
      </p:sp>
      <p:graphicFrame>
        <p:nvGraphicFramePr>
          <p:cNvPr id="10" name="Content Placeholder 9">
            <a:extLst>
              <a:ext uri="{FF2B5EF4-FFF2-40B4-BE49-F238E27FC236}">
                <a16:creationId xmlns:a16="http://schemas.microsoft.com/office/drawing/2014/main" id="{4B2C6587-890C-4EF8-9BD8-D6528CA9798F}"/>
              </a:ext>
            </a:extLst>
          </p:cNvPr>
          <p:cNvGraphicFramePr>
            <a:graphicFrameLocks noGrp="1"/>
          </p:cNvGraphicFramePr>
          <p:nvPr>
            <p:ph idx="1"/>
          </p:nvPr>
        </p:nvGraphicFramePr>
        <p:xfrm>
          <a:off x="457200" y="1371600"/>
          <a:ext cx="10972800" cy="4830792"/>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E5B42364-0212-402D-9FEF-F1F7FD9C3E68}"/>
              </a:ext>
            </a:extLst>
          </p:cNvPr>
          <p:cNvSpPr>
            <a:spLocks noGrp="1"/>
          </p:cNvSpPr>
          <p:nvPr>
            <p:ph type="ftr"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a:ea typeface="+mn-ea"/>
                <a:cs typeface="+mn-cs"/>
              </a:rPr>
              <a:t>Data Incomplete for 2020 &amp; 2021</a:t>
            </a:r>
          </a:p>
        </p:txBody>
      </p:sp>
      <p:sp>
        <p:nvSpPr>
          <p:cNvPr id="5" name="Slide Number Placeholder 4">
            <a:extLst>
              <a:ext uri="{FF2B5EF4-FFF2-40B4-BE49-F238E27FC236}">
                <a16:creationId xmlns:a16="http://schemas.microsoft.com/office/drawing/2014/main" id="{4F305F90-E550-4C1F-8E25-5412D2965B65}"/>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10E044-7846-49DF-9D4E-C3E634902D9B}" type="slidenum">
              <a:rPr kumimoji="0" lang="en-US" altLang="en-US" sz="9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2" name="TextBox 1">
            <a:extLst>
              <a:ext uri="{FF2B5EF4-FFF2-40B4-BE49-F238E27FC236}">
                <a16:creationId xmlns:a16="http://schemas.microsoft.com/office/drawing/2014/main" id="{94C1FD6F-454A-46E3-AD7C-9F96714A5F8A}"/>
              </a:ext>
            </a:extLst>
          </p:cNvPr>
          <p:cNvSpPr txBox="1"/>
          <p:nvPr/>
        </p:nvSpPr>
        <p:spPr>
          <a:xfrm>
            <a:off x="5715000" y="6352144"/>
            <a:ext cx="140294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Cumulative </a:t>
            </a:r>
          </a:p>
        </p:txBody>
      </p:sp>
    </p:spTree>
    <p:extLst>
      <p:ext uri="{BB962C8B-B14F-4D97-AF65-F5344CB8AC3E}">
        <p14:creationId xmlns:p14="http://schemas.microsoft.com/office/powerpoint/2010/main" val="1414381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8826F-4D73-492E-91A5-B80F0453752E}"/>
              </a:ext>
            </a:extLst>
          </p:cNvPr>
          <p:cNvSpPr>
            <a:spLocks noGrp="1"/>
          </p:cNvSpPr>
          <p:nvPr>
            <p:ph type="title"/>
          </p:nvPr>
        </p:nvSpPr>
        <p:spPr/>
        <p:txBody>
          <a:bodyPr/>
          <a:lstStyle/>
          <a:p>
            <a:r>
              <a:rPr lang="en-US" sz="3400" dirty="0"/>
              <a:t>CAR T Cell Indications: 2016-2021 (N=6,343)</a:t>
            </a:r>
          </a:p>
        </p:txBody>
      </p:sp>
      <p:graphicFrame>
        <p:nvGraphicFramePr>
          <p:cNvPr id="8" name="Content Placeholder 7">
            <a:extLst>
              <a:ext uri="{FF2B5EF4-FFF2-40B4-BE49-F238E27FC236}">
                <a16:creationId xmlns:a16="http://schemas.microsoft.com/office/drawing/2014/main" id="{664CF5A3-4922-4728-9B0D-FA4B68838DBE}"/>
              </a:ext>
            </a:extLst>
          </p:cNvPr>
          <p:cNvGraphicFramePr>
            <a:graphicFrameLocks noGrp="1"/>
          </p:cNvGraphicFramePr>
          <p:nvPr>
            <p:ph idx="1"/>
            <p:extLst>
              <p:ext uri="{D42A27DB-BD31-4B8C-83A1-F6EECF244321}">
                <p14:modId xmlns:p14="http://schemas.microsoft.com/office/powerpoint/2010/main" val="2180228299"/>
              </p:ext>
            </p:extLst>
          </p:nvPr>
        </p:nvGraphicFramePr>
        <p:xfrm>
          <a:off x="-528793" y="1752797"/>
          <a:ext cx="7773924" cy="4045534"/>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906141E2-2FF5-4887-B7AF-5ED3D37ACE99}"/>
              </a:ext>
            </a:extLst>
          </p:cNvPr>
          <p:cNvSpPr>
            <a:spLocks noGrp="1"/>
          </p:cNvSpPr>
          <p:nvPr>
            <p:ph type="ftr"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Arial"/>
              <a:ea typeface="+mn-ea"/>
              <a:cs typeface="+mn-cs"/>
            </a:endParaRPr>
          </a:p>
        </p:txBody>
      </p:sp>
      <p:sp>
        <p:nvSpPr>
          <p:cNvPr id="5" name="Slide Number Placeholder 4">
            <a:extLst>
              <a:ext uri="{FF2B5EF4-FFF2-40B4-BE49-F238E27FC236}">
                <a16:creationId xmlns:a16="http://schemas.microsoft.com/office/drawing/2014/main" id="{EEED1DB3-7DF0-47EB-B1E9-B92825B54C0E}"/>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10E044-7846-49DF-9D4E-C3E634902D9B}" type="slidenum">
              <a:rPr kumimoji="0" lang="en-US" alt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a:ea typeface="+mn-ea"/>
              <a:cs typeface="+mn-cs"/>
            </a:endParaRPr>
          </a:p>
        </p:txBody>
      </p:sp>
      <p:sp>
        <p:nvSpPr>
          <p:cNvPr id="9" name="TextBox 8">
            <a:extLst>
              <a:ext uri="{FF2B5EF4-FFF2-40B4-BE49-F238E27FC236}">
                <a16:creationId xmlns:a16="http://schemas.microsoft.com/office/drawing/2014/main" id="{2BCB780F-4CE4-4B93-B0BF-6ECACB22D513}"/>
              </a:ext>
            </a:extLst>
          </p:cNvPr>
          <p:cNvSpPr txBox="1"/>
          <p:nvPr/>
        </p:nvSpPr>
        <p:spPr>
          <a:xfrm>
            <a:off x="4724654" y="5157274"/>
            <a:ext cx="3166872" cy="1015663"/>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Centers: 195 (US 95%)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Median age: </a:t>
            </a:r>
            <a:r>
              <a:rPr lang="en-US" sz="2000" dirty="0">
                <a:solidFill>
                  <a:srgbClr val="000000"/>
                </a:solidFill>
                <a:latin typeface="Arial"/>
              </a:rPr>
              <a:t>61</a:t>
            </a:r>
            <a:r>
              <a:rPr kumimoji="0" lang="en-US" sz="2000" b="0" i="0" u="none" strike="noStrike" kern="1200" cap="none" spc="0" normalizeH="0" baseline="0" noProof="0" dirty="0">
                <a:ln>
                  <a:noFill/>
                </a:ln>
                <a:solidFill>
                  <a:srgbClr val="000000"/>
                </a:solidFill>
                <a:effectLst/>
                <a:uLnTx/>
                <a:uFillTx/>
                <a:latin typeface="Arial"/>
                <a:ea typeface="+mn-ea"/>
                <a:cs typeface="+mn-cs"/>
              </a:rPr>
              <a:t> y (&lt;1-91)y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rPr>
              <a:t>Prior HCT: 33%  </a:t>
            </a:r>
          </a:p>
        </p:txBody>
      </p:sp>
      <p:graphicFrame>
        <p:nvGraphicFramePr>
          <p:cNvPr id="7" name="Content Placeholder 7">
            <a:extLst>
              <a:ext uri="{FF2B5EF4-FFF2-40B4-BE49-F238E27FC236}">
                <a16:creationId xmlns:a16="http://schemas.microsoft.com/office/drawing/2014/main" id="{85A17E18-8484-4A27-B5FA-756BDDE5390E}"/>
              </a:ext>
            </a:extLst>
          </p:cNvPr>
          <p:cNvGraphicFramePr>
            <a:graphicFrameLocks/>
          </p:cNvGraphicFramePr>
          <p:nvPr/>
        </p:nvGraphicFramePr>
        <p:xfrm>
          <a:off x="5029200" y="1561605"/>
          <a:ext cx="7773924" cy="38621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9058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DC21A-0457-4166-8F4C-922C29A41567}"/>
              </a:ext>
            </a:extLst>
          </p:cNvPr>
          <p:cNvSpPr>
            <a:spLocks noGrp="1"/>
          </p:cNvSpPr>
          <p:nvPr>
            <p:ph type="title"/>
          </p:nvPr>
        </p:nvSpPr>
        <p:spPr>
          <a:xfrm>
            <a:off x="609600" y="266700"/>
            <a:ext cx="8814099" cy="1143000"/>
          </a:xfrm>
        </p:spPr>
        <p:txBody>
          <a:bodyPr/>
          <a:lstStyle/>
          <a:p>
            <a:r>
              <a:rPr lang="en-US" sz="4000" dirty="0"/>
              <a:t>Commercial CAR T cell Indications Annually: 2017-2021</a:t>
            </a:r>
          </a:p>
        </p:txBody>
      </p:sp>
      <p:sp>
        <p:nvSpPr>
          <p:cNvPr id="4" name="Footer Placeholder 3">
            <a:extLst>
              <a:ext uri="{FF2B5EF4-FFF2-40B4-BE49-F238E27FC236}">
                <a16:creationId xmlns:a16="http://schemas.microsoft.com/office/drawing/2014/main" id="{4AEC3391-A99B-4A78-A2AC-4DF077B1AFB4}"/>
              </a:ext>
            </a:extLst>
          </p:cNvPr>
          <p:cNvSpPr>
            <a:spLocks noGrp="1"/>
          </p:cNvSpPr>
          <p:nvPr>
            <p:ph type="ftr"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a:ea typeface="+mn-ea"/>
                <a:cs typeface="+mn-cs"/>
              </a:rPr>
              <a:t>*Data incomplete</a:t>
            </a:r>
          </a:p>
        </p:txBody>
      </p:sp>
      <p:sp>
        <p:nvSpPr>
          <p:cNvPr id="5" name="Slide Number Placeholder 4">
            <a:extLst>
              <a:ext uri="{FF2B5EF4-FFF2-40B4-BE49-F238E27FC236}">
                <a16:creationId xmlns:a16="http://schemas.microsoft.com/office/drawing/2014/main" id="{D6C5F56F-EC65-406E-928D-4B8EEBAC04AD}"/>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8623AF-65DB-466E-B5D1-B6C0738743F2}" type="slidenum">
              <a:rPr kumimoji="0" lang="en-US" altLang="en-US" sz="9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en-US" sz="900" b="0" i="0" u="none" strike="noStrike" kern="1200" cap="none" spc="0" normalizeH="0" baseline="0" noProof="0" dirty="0">
              <a:ln>
                <a:noFill/>
              </a:ln>
              <a:solidFill>
                <a:srgbClr val="000000"/>
              </a:solidFill>
              <a:effectLst/>
              <a:uLnTx/>
              <a:uFillTx/>
              <a:latin typeface="Arial"/>
              <a:ea typeface="+mn-ea"/>
              <a:cs typeface="+mn-cs"/>
            </a:endParaRPr>
          </a:p>
        </p:txBody>
      </p:sp>
      <p:graphicFrame>
        <p:nvGraphicFramePr>
          <p:cNvPr id="11" name="Content Placeholder 7">
            <a:extLst>
              <a:ext uri="{FF2B5EF4-FFF2-40B4-BE49-F238E27FC236}">
                <a16:creationId xmlns:a16="http://schemas.microsoft.com/office/drawing/2014/main" id="{6E752033-0935-44D4-A112-B3E76915E9E8}"/>
              </a:ext>
            </a:extLst>
          </p:cNvPr>
          <p:cNvGraphicFramePr>
            <a:graphicFrameLocks noGrp="1"/>
          </p:cNvGraphicFramePr>
          <p:nvPr>
            <p:ph idx="1"/>
          </p:nvPr>
        </p:nvGraphicFramePr>
        <p:xfrm>
          <a:off x="609600" y="1371599"/>
          <a:ext cx="10972800" cy="48434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3235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507B1-F280-4551-8DFC-B9C47DCA63C0}"/>
              </a:ext>
            </a:extLst>
          </p:cNvPr>
          <p:cNvSpPr>
            <a:spLocks noGrp="1"/>
          </p:cNvSpPr>
          <p:nvPr>
            <p:ph type="title"/>
          </p:nvPr>
        </p:nvSpPr>
        <p:spPr>
          <a:xfrm>
            <a:off x="609601" y="152400"/>
            <a:ext cx="8967537" cy="1143000"/>
          </a:xfrm>
        </p:spPr>
        <p:txBody>
          <a:bodyPr/>
          <a:lstStyle/>
          <a:p>
            <a:r>
              <a:rPr lang="en-US" sz="3400" dirty="0"/>
              <a:t>Prior HCT to CAR T-cell by Indication:</a:t>
            </a:r>
            <a:br>
              <a:rPr lang="en-US" sz="3400" dirty="0"/>
            </a:br>
            <a:r>
              <a:rPr lang="en-US" sz="3400" dirty="0"/>
              <a:t>2017-2020</a:t>
            </a:r>
          </a:p>
        </p:txBody>
      </p:sp>
      <p:graphicFrame>
        <p:nvGraphicFramePr>
          <p:cNvPr id="9" name="Content Placeholder 8">
            <a:extLst>
              <a:ext uri="{FF2B5EF4-FFF2-40B4-BE49-F238E27FC236}">
                <a16:creationId xmlns:a16="http://schemas.microsoft.com/office/drawing/2014/main" id="{98521114-089F-4171-B112-FCA6F5008E3E}"/>
              </a:ext>
            </a:extLst>
          </p:cNvPr>
          <p:cNvGraphicFramePr>
            <a:graphicFrameLocks noGrp="1"/>
          </p:cNvGraphicFramePr>
          <p:nvPr>
            <p:ph idx="1"/>
          </p:nvPr>
        </p:nvGraphicFramePr>
        <p:xfrm>
          <a:off x="222325" y="1371600"/>
          <a:ext cx="54864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04CF5A2D-A87F-4BCC-9A49-CCE4806FB9E1}"/>
              </a:ext>
            </a:extLst>
          </p:cNvPr>
          <p:cNvSpPr>
            <a:spLocks noGrp="1"/>
          </p:cNvSpPr>
          <p:nvPr>
            <p:ph type="ftr" sz="quarter" idx="10"/>
          </p:nvPr>
        </p:nvSpPr>
        <p:spPr/>
        <p:txBody>
          <a:bodyPr/>
          <a:lstStyle/>
          <a:p>
            <a:pPr defTabSz="914377">
              <a:defRPr/>
            </a:pPr>
            <a:endParaRPr lang="en-US">
              <a:latin typeface="Arial"/>
            </a:endParaRPr>
          </a:p>
        </p:txBody>
      </p:sp>
      <p:sp>
        <p:nvSpPr>
          <p:cNvPr id="5" name="Slide Number Placeholder 4">
            <a:extLst>
              <a:ext uri="{FF2B5EF4-FFF2-40B4-BE49-F238E27FC236}">
                <a16:creationId xmlns:a16="http://schemas.microsoft.com/office/drawing/2014/main" id="{796C7D73-E46C-4985-8CB2-0924D8DB0C33}"/>
              </a:ext>
            </a:extLst>
          </p:cNvPr>
          <p:cNvSpPr>
            <a:spLocks noGrp="1"/>
          </p:cNvSpPr>
          <p:nvPr>
            <p:ph type="sldNum" sz="quarter" idx="11"/>
          </p:nvPr>
        </p:nvSpPr>
        <p:spPr/>
        <p:txBody>
          <a:bodyPr/>
          <a:lstStyle/>
          <a:p>
            <a:pPr defTabSz="914377">
              <a:defRPr/>
            </a:pPr>
            <a:fld id="{9F8623AF-65DB-466E-B5D1-B6C0738743F2}" type="slidenum">
              <a:rPr lang="en-US" altLang="en-US">
                <a:latin typeface="Arial" panose="020B0604020202020204" pitchFamily="34" charset="0"/>
              </a:rPr>
              <a:pPr defTabSz="914377">
                <a:defRPr/>
              </a:pPr>
              <a:t>8</a:t>
            </a:fld>
            <a:endParaRPr lang="en-US" altLang="en-US" dirty="0">
              <a:latin typeface="Arial" panose="020B0604020202020204" pitchFamily="34" charset="0"/>
            </a:endParaRPr>
          </a:p>
        </p:txBody>
      </p:sp>
      <p:graphicFrame>
        <p:nvGraphicFramePr>
          <p:cNvPr id="10" name="Content Placeholder 8">
            <a:extLst>
              <a:ext uri="{FF2B5EF4-FFF2-40B4-BE49-F238E27FC236}">
                <a16:creationId xmlns:a16="http://schemas.microsoft.com/office/drawing/2014/main" id="{1B3699C8-548A-41AC-82EF-8A0EA1795547}"/>
              </a:ext>
            </a:extLst>
          </p:cNvPr>
          <p:cNvGraphicFramePr>
            <a:graphicFrameLocks/>
          </p:cNvGraphicFramePr>
          <p:nvPr/>
        </p:nvGraphicFramePr>
        <p:xfrm>
          <a:off x="6641436" y="1371600"/>
          <a:ext cx="5237745" cy="4648200"/>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Arrow Connector 5">
            <a:extLst>
              <a:ext uri="{FF2B5EF4-FFF2-40B4-BE49-F238E27FC236}">
                <a16:creationId xmlns:a16="http://schemas.microsoft.com/office/drawing/2014/main" id="{F69FF8A4-FFF5-4446-9997-3404361954D7}"/>
              </a:ext>
            </a:extLst>
          </p:cNvPr>
          <p:cNvCxnSpPr/>
          <p:nvPr/>
        </p:nvCxnSpPr>
        <p:spPr>
          <a:xfrm flipV="1">
            <a:off x="853302" y="2740839"/>
            <a:ext cx="4448684" cy="1591475"/>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5826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62BB-3E10-45C0-8E05-B58F67738058}"/>
              </a:ext>
            </a:extLst>
          </p:cNvPr>
          <p:cNvSpPr>
            <a:spLocks noGrp="1"/>
          </p:cNvSpPr>
          <p:nvPr>
            <p:ph type="title"/>
          </p:nvPr>
        </p:nvSpPr>
        <p:spPr>
          <a:xfrm>
            <a:off x="609600" y="152400"/>
            <a:ext cx="9540240" cy="1143000"/>
          </a:xfrm>
        </p:spPr>
        <p:txBody>
          <a:bodyPr/>
          <a:lstStyle/>
          <a:p>
            <a:r>
              <a:rPr lang="en-US" sz="3400" dirty="0"/>
              <a:t>Distribution of CAR T-cell Recipients by Age</a:t>
            </a:r>
            <a:br>
              <a:rPr lang="en-US" sz="3400" dirty="0"/>
            </a:br>
            <a:r>
              <a:rPr lang="en-US" sz="3400" dirty="0"/>
              <a:t>and Commercial Product (N=4,094)</a:t>
            </a:r>
          </a:p>
        </p:txBody>
      </p:sp>
      <p:graphicFrame>
        <p:nvGraphicFramePr>
          <p:cNvPr id="8" name="Content Placeholder 7">
            <a:extLst>
              <a:ext uri="{FF2B5EF4-FFF2-40B4-BE49-F238E27FC236}">
                <a16:creationId xmlns:a16="http://schemas.microsoft.com/office/drawing/2014/main" id="{547146A3-91F9-475D-BD59-464CD3CA6561}"/>
              </a:ext>
            </a:extLst>
          </p:cNvPr>
          <p:cNvGraphicFramePr>
            <a:graphicFrameLocks noGrp="1"/>
          </p:cNvGraphicFramePr>
          <p:nvPr>
            <p:ph idx="1"/>
            <p:extLst>
              <p:ext uri="{D42A27DB-BD31-4B8C-83A1-F6EECF244321}">
                <p14:modId xmlns:p14="http://schemas.microsoft.com/office/powerpoint/2010/main" val="3690336905"/>
              </p:ext>
            </p:extLst>
          </p:nvPr>
        </p:nvGraphicFramePr>
        <p:xfrm>
          <a:off x="609600" y="1371600"/>
          <a:ext cx="109728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a:extLst>
              <a:ext uri="{FF2B5EF4-FFF2-40B4-BE49-F238E27FC236}">
                <a16:creationId xmlns:a16="http://schemas.microsoft.com/office/drawing/2014/main" id="{F3D61809-9194-4C53-B0DD-18FEB62543AF}"/>
              </a:ext>
            </a:extLst>
          </p:cNvPr>
          <p:cNvSpPr>
            <a:spLocks noGrp="1"/>
          </p:cNvSpPr>
          <p:nvPr>
            <p:ph type="ftr"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000000"/>
              </a:solidFill>
              <a:effectLst/>
              <a:uLnTx/>
              <a:uFillTx/>
              <a:latin typeface="Arial"/>
              <a:ea typeface="+mn-ea"/>
              <a:cs typeface="+mn-cs"/>
            </a:endParaRPr>
          </a:p>
        </p:txBody>
      </p:sp>
      <p:sp>
        <p:nvSpPr>
          <p:cNvPr id="5" name="Slide Number Placeholder 4">
            <a:extLst>
              <a:ext uri="{FF2B5EF4-FFF2-40B4-BE49-F238E27FC236}">
                <a16:creationId xmlns:a16="http://schemas.microsoft.com/office/drawing/2014/main" id="{D32C3803-B99B-4935-B213-1E9380E2EAA4}"/>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10E044-7846-49DF-9D4E-C3E634902D9B}" type="slidenum">
              <a:rPr kumimoji="0" lang="en-US" altLang="en-US" sz="9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altLang="en-US" sz="9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515147616"/>
      </p:ext>
    </p:extLst>
  </p:cSld>
  <p:clrMapOvr>
    <a:masterClrMapping/>
  </p:clrMapOvr>
</p:sld>
</file>

<file path=ppt/theme/theme1.xml><?xml version="1.0" encoding="utf-8"?>
<a:theme xmlns:a="http://schemas.openxmlformats.org/drawingml/2006/main" name="2_Office Theme">
  <a:themeElements>
    <a:clrScheme name="Custom 1">
      <a:dk1>
        <a:srgbClr val="000000"/>
      </a:dk1>
      <a:lt1>
        <a:srgbClr val="FDFDFD"/>
      </a:lt1>
      <a:dk2>
        <a:srgbClr val="000000"/>
      </a:dk2>
      <a:lt2>
        <a:srgbClr val="959699"/>
      </a:lt2>
      <a:accent1>
        <a:srgbClr val="0079C1"/>
      </a:accent1>
      <a:accent2>
        <a:srgbClr val="63A70A"/>
      </a:accent2>
      <a:accent3>
        <a:srgbClr val="EA7200"/>
      </a:accent3>
      <a:accent4>
        <a:srgbClr val="00A0DD"/>
      </a:accent4>
      <a:accent5>
        <a:srgbClr val="BDCC2A"/>
      </a:accent5>
      <a:accent6>
        <a:srgbClr val="F6B331"/>
      </a:accent6>
      <a:hlink>
        <a:srgbClr val="0079C1"/>
      </a:hlink>
      <a:folHlink>
        <a:srgbClr val="00A1D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A7E616DC133549868F3A15E11A4DA7" ma:contentTypeVersion="1" ma:contentTypeDescription="Create a new document." ma:contentTypeScope="" ma:versionID="922efd3a6bb947727b439da87e2ed960">
  <xsd:schema xmlns:xsd="http://www.w3.org/2001/XMLSchema" xmlns:xs="http://www.w3.org/2001/XMLSchema" xmlns:p="http://schemas.microsoft.com/office/2006/metadata/properties" xmlns:ns1="http://schemas.microsoft.com/sharepoint/v3" xmlns:ns2="425865cb-02a7-4797-963f-23fd573805ac" targetNamespace="http://schemas.microsoft.com/office/2006/metadata/properties" ma:root="true" ma:fieldsID="d6b160e085b9a2ecc0ed2dcad825bb35" ns1:_="" ns2:_="">
    <xsd:import namespace="http://schemas.microsoft.com/sharepoint/v3"/>
    <xsd:import namespace="425865cb-02a7-4797-963f-23fd573805ac"/>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5865cb-02a7-4797-963f-23fd573805a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25865cb-02a7-4797-963f-23fd573805ac">ED7HFEKS2TWZ-1002526388-3</_dlc_DocId>
    <_dlc_DocIdUrl xmlns="425865cb-02a7-4797-963f-23fd573805ac">
      <Url>https://www.cibmtr.org/About/WhatWeDo/CIDR/_layouts/15/DocIdRedir.aspx?ID=ED7HFEKS2TWZ-1002526388-3</Url>
      <Description>ED7HFEKS2TWZ-1002526388-3</Description>
    </_dlc_DocIdUrl>
  </documentManagement>
</p:properties>
</file>

<file path=customXml/itemProps1.xml><?xml version="1.0" encoding="utf-8"?>
<ds:datastoreItem xmlns:ds="http://schemas.openxmlformats.org/officeDocument/2006/customXml" ds:itemID="{476CFBE4-4340-4FC5-873F-9459F7DDE8EE}"/>
</file>

<file path=customXml/itemProps2.xml><?xml version="1.0" encoding="utf-8"?>
<ds:datastoreItem xmlns:ds="http://schemas.openxmlformats.org/officeDocument/2006/customXml" ds:itemID="{ACFFDC49-2C49-4715-8A5C-6A731D4E33E4}"/>
</file>

<file path=customXml/itemProps3.xml><?xml version="1.0" encoding="utf-8"?>
<ds:datastoreItem xmlns:ds="http://schemas.openxmlformats.org/officeDocument/2006/customXml" ds:itemID="{C949F6D7-250E-4AC7-AD35-E4671300E338}"/>
</file>

<file path=customXml/itemProps4.xml><?xml version="1.0" encoding="utf-8"?>
<ds:datastoreItem xmlns:ds="http://schemas.openxmlformats.org/officeDocument/2006/customXml" ds:itemID="{D0A98B38-7FEC-45C5-9D7A-2AA21B566E09}"/>
</file>

<file path=docProps/app.xml><?xml version="1.0" encoding="utf-8"?>
<Properties xmlns="http://schemas.openxmlformats.org/officeDocument/2006/extended-properties" xmlns:vt="http://schemas.openxmlformats.org/officeDocument/2006/docPropsVTypes">
  <Template/>
  <TotalTime>14090</TotalTime>
  <Words>1927</Words>
  <Application>Microsoft Office PowerPoint</Application>
  <PresentationFormat>Widescreen</PresentationFormat>
  <Paragraphs>153</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2_Office Theme</vt:lpstr>
      <vt:lpstr>Current Uses of CAR T-cell Therapies in the US</vt:lpstr>
      <vt:lpstr>Cellular Immunotherapy  Data Resource (CIDR)</vt:lpstr>
      <vt:lpstr>Timeline and Milestones of CT Registry</vt:lpstr>
      <vt:lpstr>CAR T cell Post Approval Studies for LTFU</vt:lpstr>
      <vt:lpstr>Number of CAR T cell infusions: 2016-2021  (6,343 patients and 6,624 infusions) </vt:lpstr>
      <vt:lpstr>CAR T Cell Indications: 2016-2021 (N=6,343)</vt:lpstr>
      <vt:lpstr>Commercial CAR T cell Indications Annually: 2017-2021</vt:lpstr>
      <vt:lpstr>Prior HCT to CAR T-cell by Indication: 2017-2020</vt:lpstr>
      <vt:lpstr>Distribution of CAR T-cell Recipients by Age and Commercial Product (N=4,094)</vt:lpstr>
      <vt:lpstr>CAR T-Cell Indications Annually: 2016-2021</vt:lpstr>
      <vt:lpstr>CAR T-cell by recipient’s race: 2016-2021</vt:lpstr>
    </vt:vector>
  </TitlesOfParts>
  <Company>NMDP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mkolb</dc:creator>
  <cp:lastModifiedBy>Litovich, Carlos</cp:lastModifiedBy>
  <cp:revision>965</cp:revision>
  <cp:lastPrinted>2020-12-10T15:50:58Z</cp:lastPrinted>
  <dcterms:created xsi:type="dcterms:W3CDTF">2013-11-19T17:32:59Z</dcterms:created>
  <dcterms:modified xsi:type="dcterms:W3CDTF">2022-05-10T18:14:54Z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0x01010076A7E616DC133549868F3A15E11A4DA7</vt:lpwstr>
  </property>
  <property fmtid="{D5CDD505-2E9C-101B-9397-08002B2CF9AE}" pid="3" name="_dlc_DocIdItemGuid">
    <vt:lpwstr>09f64f4f-ca9a-4e0f-be86-f2a032e02122</vt:lpwstr>
  </property>
</Properties>
</file>